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767" r:id="rId1"/>
  </p:sldMasterIdLst>
  <p:notesMasterIdLst>
    <p:notesMasterId r:id="rId62"/>
  </p:notesMasterIdLst>
  <p:sldIdLst>
    <p:sldId id="256" r:id="rId2"/>
    <p:sldId id="497" r:id="rId3"/>
    <p:sldId id="566" r:id="rId4"/>
    <p:sldId id="543" r:id="rId5"/>
    <p:sldId id="567" r:id="rId6"/>
    <p:sldId id="568" r:id="rId7"/>
    <p:sldId id="507" r:id="rId8"/>
    <p:sldId id="509" r:id="rId9"/>
    <p:sldId id="564" r:id="rId10"/>
    <p:sldId id="547" r:id="rId11"/>
    <p:sldId id="546" r:id="rId12"/>
    <p:sldId id="589" r:id="rId13"/>
    <p:sldId id="599" r:id="rId14"/>
    <p:sldId id="590" r:id="rId15"/>
    <p:sldId id="593" r:id="rId16"/>
    <p:sldId id="595" r:id="rId17"/>
    <p:sldId id="596" r:id="rId18"/>
    <p:sldId id="609" r:id="rId19"/>
    <p:sldId id="598" r:id="rId20"/>
    <p:sldId id="600" r:id="rId21"/>
    <p:sldId id="601" r:id="rId22"/>
    <p:sldId id="602" r:id="rId23"/>
    <p:sldId id="603" r:id="rId24"/>
    <p:sldId id="604" r:id="rId25"/>
    <p:sldId id="605" r:id="rId26"/>
    <p:sldId id="606" r:id="rId27"/>
    <p:sldId id="607" r:id="rId28"/>
    <p:sldId id="608" r:id="rId29"/>
    <p:sldId id="548" r:id="rId30"/>
    <p:sldId id="569" r:id="rId31"/>
    <p:sldId id="570" r:id="rId32"/>
    <p:sldId id="549" r:id="rId33"/>
    <p:sldId id="550" r:id="rId34"/>
    <p:sldId id="551" r:id="rId35"/>
    <p:sldId id="553" r:id="rId36"/>
    <p:sldId id="571" r:id="rId37"/>
    <p:sldId id="552" r:id="rId38"/>
    <p:sldId id="555" r:id="rId39"/>
    <p:sldId id="572" r:id="rId40"/>
    <p:sldId id="503" r:id="rId41"/>
    <p:sldId id="545" r:id="rId42"/>
    <p:sldId id="508" r:id="rId43"/>
    <p:sldId id="565" r:id="rId44"/>
    <p:sldId id="544" r:id="rId45"/>
    <p:sldId id="573" r:id="rId46"/>
    <p:sldId id="574" r:id="rId47"/>
    <p:sldId id="575" r:id="rId48"/>
    <p:sldId id="576" r:id="rId49"/>
    <p:sldId id="577" r:id="rId50"/>
    <p:sldId id="580" r:id="rId51"/>
    <p:sldId id="581" r:id="rId52"/>
    <p:sldId id="582" r:id="rId53"/>
    <p:sldId id="583" r:id="rId54"/>
    <p:sldId id="587" r:id="rId55"/>
    <p:sldId id="584" r:id="rId56"/>
    <p:sldId id="585" r:id="rId57"/>
    <p:sldId id="578" r:id="rId58"/>
    <p:sldId id="579" r:id="rId59"/>
    <p:sldId id="588" r:id="rId60"/>
    <p:sldId id="554" r:id="rId6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A15"/>
    <a:srgbClr val="FF3300"/>
    <a:srgbClr val="E88808"/>
    <a:srgbClr val="FF9900"/>
    <a:srgbClr val="FA0202"/>
    <a:srgbClr val="000099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78" autoAdjust="0"/>
    <p:restoredTop sz="86332" autoAdjust="0"/>
  </p:normalViewPr>
  <p:slideViewPr>
    <p:cSldViewPr>
      <p:cViewPr varScale="1">
        <p:scale>
          <a:sx n="70" d="100"/>
          <a:sy n="70" d="100"/>
        </p:scale>
        <p:origin x="117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88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4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55.xml"/><Relationship Id="rId2" Type="http://schemas.openxmlformats.org/officeDocument/2006/relationships/slide" Target="slides/slide54.xml"/><Relationship Id="rId1" Type="http://schemas.openxmlformats.org/officeDocument/2006/relationships/slide" Target="slides/slide53.xml"/><Relationship Id="rId4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546985-C81B-42A1-978D-FCB79CDC4093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1EB90-A663-4A04-98FC-65FDE29F76BA}">
      <dgm:prSet phldrT="[Text]" custT="1"/>
      <dgm:spPr/>
      <dgm:t>
        <a:bodyPr/>
        <a:lstStyle/>
        <a:p>
          <a:r>
            <a:rPr lang="en-US" sz="2000" dirty="0"/>
            <a:t>Data Science</a:t>
          </a:r>
        </a:p>
        <a:p>
          <a:r>
            <a:rPr lang="en-US" sz="2000" dirty="0"/>
            <a:t>Learning Analytics</a:t>
          </a:r>
        </a:p>
      </dgm:t>
    </dgm:pt>
    <dgm:pt modelId="{92EF46A7-4105-47A3-9AF6-9752DFAFC728}" type="parTrans" cxnId="{19091D1F-640C-4FFB-A4CF-38A465D56554}">
      <dgm:prSet/>
      <dgm:spPr/>
      <dgm:t>
        <a:bodyPr/>
        <a:lstStyle/>
        <a:p>
          <a:endParaRPr lang="en-US"/>
        </a:p>
      </dgm:t>
    </dgm:pt>
    <dgm:pt modelId="{8C4CF4F7-59C8-41A4-9F2C-EB3149E5FE9C}" type="sibTrans" cxnId="{19091D1F-640C-4FFB-A4CF-38A465D56554}">
      <dgm:prSet/>
      <dgm:spPr/>
      <dgm:t>
        <a:bodyPr/>
        <a:lstStyle/>
        <a:p>
          <a:endParaRPr lang="en-US"/>
        </a:p>
      </dgm:t>
    </dgm:pt>
    <dgm:pt modelId="{3ABFEC26-DAA4-49DE-9B3E-991BCA5975D4}">
      <dgm:prSet phldrT="[Text]" custT="1"/>
      <dgm:spPr/>
      <dgm:t>
        <a:bodyPr/>
        <a:lstStyle/>
        <a:p>
          <a:r>
            <a:rPr lang="en-US" sz="2400" dirty="0"/>
            <a:t>HKU</a:t>
          </a:r>
        </a:p>
      </dgm:t>
    </dgm:pt>
    <dgm:pt modelId="{197EBCBF-AA81-4F2D-9E5E-2B7392DDD71D}" type="parTrans" cxnId="{CC4E8252-DA78-40B1-AC51-7DBEA772A039}">
      <dgm:prSet/>
      <dgm:spPr/>
      <dgm:t>
        <a:bodyPr/>
        <a:lstStyle/>
        <a:p>
          <a:endParaRPr lang="en-US"/>
        </a:p>
      </dgm:t>
    </dgm:pt>
    <dgm:pt modelId="{90D88DF5-3AFC-43EB-A046-C9B6C38111D1}" type="sibTrans" cxnId="{CC4E8252-DA78-40B1-AC51-7DBEA772A039}">
      <dgm:prSet/>
      <dgm:spPr/>
      <dgm:t>
        <a:bodyPr/>
        <a:lstStyle/>
        <a:p>
          <a:endParaRPr lang="en-US"/>
        </a:p>
      </dgm:t>
    </dgm:pt>
    <dgm:pt modelId="{6677950A-0A47-45A6-B090-A9E6B69EDCF9}">
      <dgm:prSet phldrT="[Text]" custT="1"/>
      <dgm:spPr/>
      <dgm:t>
        <a:bodyPr/>
        <a:lstStyle/>
        <a:p>
          <a:r>
            <a:rPr lang="en-US" sz="1800" dirty="0"/>
            <a:t>Music Information Retrieval </a:t>
          </a:r>
        </a:p>
        <a:p>
          <a:r>
            <a:rPr lang="en-US" sz="1800" dirty="0"/>
            <a:t>Computer Science</a:t>
          </a:r>
        </a:p>
      </dgm:t>
    </dgm:pt>
    <dgm:pt modelId="{FCBF3CDA-7AB0-45F0-87EC-DF7882C428F3}" type="parTrans" cxnId="{70FCDF10-B68E-49DB-B6CB-ED2805ACE995}">
      <dgm:prSet/>
      <dgm:spPr/>
      <dgm:t>
        <a:bodyPr/>
        <a:lstStyle/>
        <a:p>
          <a:endParaRPr lang="en-US"/>
        </a:p>
      </dgm:t>
    </dgm:pt>
    <dgm:pt modelId="{420AEB5C-1042-480E-A0EE-B28BDD3AC38C}" type="sibTrans" cxnId="{70FCDF10-B68E-49DB-B6CB-ED2805ACE995}">
      <dgm:prSet/>
      <dgm:spPr/>
      <dgm:t>
        <a:bodyPr/>
        <a:lstStyle/>
        <a:p>
          <a:endParaRPr lang="en-US"/>
        </a:p>
      </dgm:t>
    </dgm:pt>
    <dgm:pt modelId="{6C691AEB-7C67-4AAF-B9BA-3295C547D7F4}">
      <dgm:prSet phldrT="[Text]" custT="1"/>
      <dgm:spPr/>
      <dgm:t>
        <a:bodyPr/>
        <a:lstStyle/>
        <a:p>
          <a:r>
            <a:rPr lang="en-US" sz="2400" dirty="0"/>
            <a:t>Illinois</a:t>
          </a:r>
        </a:p>
      </dgm:t>
    </dgm:pt>
    <dgm:pt modelId="{E57E4A34-8CBB-4997-B7E8-AECA107910D9}" type="parTrans" cxnId="{9BDA5DA6-7A0D-41F1-95CD-8DB22518EEB7}">
      <dgm:prSet/>
      <dgm:spPr/>
      <dgm:t>
        <a:bodyPr/>
        <a:lstStyle/>
        <a:p>
          <a:endParaRPr lang="en-US"/>
        </a:p>
      </dgm:t>
    </dgm:pt>
    <dgm:pt modelId="{423E6D90-EA06-4BB7-8666-A5D4BC05646D}" type="sibTrans" cxnId="{9BDA5DA6-7A0D-41F1-95CD-8DB22518EEB7}">
      <dgm:prSet/>
      <dgm:spPr/>
      <dgm:t>
        <a:bodyPr/>
        <a:lstStyle/>
        <a:p>
          <a:endParaRPr lang="en-US"/>
        </a:p>
      </dgm:t>
    </dgm:pt>
    <dgm:pt modelId="{9B2B496E-48C3-4574-9883-D33FA22B6506}">
      <dgm:prSet phldrT="[Text]" custT="1"/>
      <dgm:spPr/>
      <dgm:t>
        <a:bodyPr/>
        <a:lstStyle/>
        <a:p>
          <a:r>
            <a:rPr lang="en-US" sz="2000" dirty="0"/>
            <a:t>Electrical Engineering</a:t>
          </a:r>
        </a:p>
      </dgm:t>
    </dgm:pt>
    <dgm:pt modelId="{26BBFD4B-59FA-4D53-B1C5-AB38A6514E3E}" type="parTrans" cxnId="{28CBDB0A-B3FC-42BE-A60B-4A66757CE706}">
      <dgm:prSet/>
      <dgm:spPr/>
      <dgm:t>
        <a:bodyPr/>
        <a:lstStyle/>
        <a:p>
          <a:endParaRPr lang="en-US"/>
        </a:p>
      </dgm:t>
    </dgm:pt>
    <dgm:pt modelId="{D94D9847-0FDE-4084-B8DA-606B03B799B3}" type="sibTrans" cxnId="{28CBDB0A-B3FC-42BE-A60B-4A66757CE706}">
      <dgm:prSet/>
      <dgm:spPr/>
      <dgm:t>
        <a:bodyPr/>
        <a:lstStyle/>
        <a:p>
          <a:endParaRPr lang="en-US"/>
        </a:p>
      </dgm:t>
    </dgm:pt>
    <dgm:pt modelId="{5CE330FC-CD3A-46DA-8FD5-DF0413F93F1A}">
      <dgm:prSet phldrT="[Text]" custT="1"/>
      <dgm:spPr/>
      <dgm:t>
        <a:bodyPr/>
        <a:lstStyle/>
        <a:p>
          <a:r>
            <a:rPr lang="en-US" sz="2400" dirty="0"/>
            <a:t>Wuhan Univ</a:t>
          </a:r>
          <a:r>
            <a:rPr lang="en-US" sz="1800" dirty="0"/>
            <a:t>.</a:t>
          </a:r>
        </a:p>
      </dgm:t>
    </dgm:pt>
    <dgm:pt modelId="{760E389B-2E6E-471A-BFD6-5936E4B2FAD7}" type="parTrans" cxnId="{502FCC47-5978-4895-AD2B-2AEE23C045C0}">
      <dgm:prSet/>
      <dgm:spPr/>
      <dgm:t>
        <a:bodyPr/>
        <a:lstStyle/>
        <a:p>
          <a:endParaRPr lang="en-US"/>
        </a:p>
      </dgm:t>
    </dgm:pt>
    <dgm:pt modelId="{185F8BDF-0BBE-48B8-8EF8-EAF3310BC0E0}" type="sibTrans" cxnId="{502FCC47-5978-4895-AD2B-2AEE23C045C0}">
      <dgm:prSet/>
      <dgm:spPr/>
      <dgm:t>
        <a:bodyPr/>
        <a:lstStyle/>
        <a:p>
          <a:endParaRPr lang="en-US"/>
        </a:p>
      </dgm:t>
    </dgm:pt>
    <dgm:pt modelId="{CC01FA17-E5E0-4720-8605-A88347044DD3}">
      <dgm:prSet phldrT="[Text]" custT="1"/>
      <dgm:spPr/>
      <dgm:t>
        <a:bodyPr/>
        <a:lstStyle/>
        <a:p>
          <a:r>
            <a:rPr lang="en-US" sz="2000" dirty="0"/>
            <a:t>Artificial intelligence</a:t>
          </a:r>
        </a:p>
        <a:p>
          <a:r>
            <a:rPr lang="en-US" sz="2000" dirty="0"/>
            <a:t>Machine learning</a:t>
          </a:r>
        </a:p>
      </dgm:t>
    </dgm:pt>
    <dgm:pt modelId="{E985A036-F00F-4DEA-B95A-C69DE44E348B}" type="parTrans" cxnId="{0FADE4CF-5121-4574-A8DB-EDE1DE02B780}">
      <dgm:prSet/>
      <dgm:spPr/>
      <dgm:t>
        <a:bodyPr/>
        <a:lstStyle/>
        <a:p>
          <a:endParaRPr lang="en-US"/>
        </a:p>
      </dgm:t>
    </dgm:pt>
    <dgm:pt modelId="{2644C83A-6208-4786-8AA9-FA8F61E98C9B}" type="sibTrans" cxnId="{0FADE4CF-5121-4574-A8DB-EDE1DE02B780}">
      <dgm:prSet/>
      <dgm:spPr/>
      <dgm:t>
        <a:bodyPr/>
        <a:lstStyle/>
        <a:p>
          <a:endParaRPr lang="en-US"/>
        </a:p>
      </dgm:t>
    </dgm:pt>
    <dgm:pt modelId="{7123EF33-00AE-4AE2-91B6-CD70F59F24D1}">
      <dgm:prSet phldrT="[Text]" custT="1"/>
      <dgm:spPr/>
      <dgm:t>
        <a:bodyPr/>
        <a:lstStyle/>
        <a:p>
          <a:r>
            <a:rPr lang="en-US" sz="1800" dirty="0"/>
            <a:t>Beijing Univ. of Posts and Telecom.</a:t>
          </a:r>
        </a:p>
      </dgm:t>
    </dgm:pt>
    <dgm:pt modelId="{E2ED28C2-2315-42C0-B93D-82E0AA87EA8F}" type="parTrans" cxnId="{BB33C73B-8E76-4C52-8604-C1892D77FC50}">
      <dgm:prSet/>
      <dgm:spPr/>
      <dgm:t>
        <a:bodyPr/>
        <a:lstStyle/>
        <a:p>
          <a:endParaRPr lang="en-US"/>
        </a:p>
      </dgm:t>
    </dgm:pt>
    <dgm:pt modelId="{E77CF52B-8658-4FF8-BE5F-823152A53436}" type="sibTrans" cxnId="{BB33C73B-8E76-4C52-8604-C1892D77FC50}">
      <dgm:prSet/>
      <dgm:spPr/>
      <dgm:t>
        <a:bodyPr/>
        <a:lstStyle/>
        <a:p>
          <a:endParaRPr lang="en-US"/>
        </a:p>
      </dgm:t>
    </dgm:pt>
    <dgm:pt modelId="{2DDAC69F-E7BF-4537-8093-392D3D6E0DF2}" type="pres">
      <dgm:prSet presAssocID="{72546985-C81B-42A1-978D-FCB79CDC4093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E715B6D4-1036-4063-8DAD-955285E1D4AF}" type="pres">
      <dgm:prSet presAssocID="{72546985-C81B-42A1-978D-FCB79CDC4093}" presName="children" presStyleCnt="0"/>
      <dgm:spPr/>
    </dgm:pt>
    <dgm:pt modelId="{1CEB7913-1E05-49AB-91D0-F9D193A33323}" type="pres">
      <dgm:prSet presAssocID="{72546985-C81B-42A1-978D-FCB79CDC4093}" presName="child1group" presStyleCnt="0"/>
      <dgm:spPr/>
    </dgm:pt>
    <dgm:pt modelId="{E3E60D54-0A6F-4F7D-832D-D3C6A5CFAF87}" type="pres">
      <dgm:prSet presAssocID="{72546985-C81B-42A1-978D-FCB79CDC4093}" presName="child1" presStyleLbl="bgAcc1" presStyleIdx="0" presStyleCnt="4"/>
      <dgm:spPr/>
    </dgm:pt>
    <dgm:pt modelId="{067A3AD5-3C80-4E28-B215-6294070C484B}" type="pres">
      <dgm:prSet presAssocID="{72546985-C81B-42A1-978D-FCB79CDC4093}" presName="child1Text" presStyleLbl="bgAcc1" presStyleIdx="0" presStyleCnt="4">
        <dgm:presLayoutVars>
          <dgm:bulletEnabled val="1"/>
        </dgm:presLayoutVars>
      </dgm:prSet>
      <dgm:spPr/>
    </dgm:pt>
    <dgm:pt modelId="{B4A32A98-0C14-4152-82C4-80E9D50A4615}" type="pres">
      <dgm:prSet presAssocID="{72546985-C81B-42A1-978D-FCB79CDC4093}" presName="child2group" presStyleCnt="0"/>
      <dgm:spPr/>
    </dgm:pt>
    <dgm:pt modelId="{95E00F52-380E-4B49-BF92-C90D6D05E42F}" type="pres">
      <dgm:prSet presAssocID="{72546985-C81B-42A1-978D-FCB79CDC4093}" presName="child2" presStyleLbl="bgAcc1" presStyleIdx="1" presStyleCnt="4"/>
      <dgm:spPr/>
    </dgm:pt>
    <dgm:pt modelId="{6E2C0563-D7A0-457A-9DB0-5F7BC06E5E3A}" type="pres">
      <dgm:prSet presAssocID="{72546985-C81B-42A1-978D-FCB79CDC4093}" presName="child2Text" presStyleLbl="bgAcc1" presStyleIdx="1" presStyleCnt="4">
        <dgm:presLayoutVars>
          <dgm:bulletEnabled val="1"/>
        </dgm:presLayoutVars>
      </dgm:prSet>
      <dgm:spPr/>
    </dgm:pt>
    <dgm:pt modelId="{22531355-1F94-469B-91F1-AE6E3F15FC06}" type="pres">
      <dgm:prSet presAssocID="{72546985-C81B-42A1-978D-FCB79CDC4093}" presName="child3group" presStyleCnt="0"/>
      <dgm:spPr/>
    </dgm:pt>
    <dgm:pt modelId="{C2D6DD2A-3D73-496E-AE9B-AB29B1407BBB}" type="pres">
      <dgm:prSet presAssocID="{72546985-C81B-42A1-978D-FCB79CDC4093}" presName="child3" presStyleLbl="bgAcc1" presStyleIdx="2" presStyleCnt="4"/>
      <dgm:spPr/>
    </dgm:pt>
    <dgm:pt modelId="{0E67C090-4F34-43E0-9644-F299090C1732}" type="pres">
      <dgm:prSet presAssocID="{72546985-C81B-42A1-978D-FCB79CDC4093}" presName="child3Text" presStyleLbl="bgAcc1" presStyleIdx="2" presStyleCnt="4">
        <dgm:presLayoutVars>
          <dgm:bulletEnabled val="1"/>
        </dgm:presLayoutVars>
      </dgm:prSet>
      <dgm:spPr/>
    </dgm:pt>
    <dgm:pt modelId="{9DCF5B5A-9B3D-46A7-9522-AFBD440A5A71}" type="pres">
      <dgm:prSet presAssocID="{72546985-C81B-42A1-978D-FCB79CDC4093}" presName="child4group" presStyleCnt="0"/>
      <dgm:spPr/>
    </dgm:pt>
    <dgm:pt modelId="{D1B9E5F6-CEFE-4E50-A533-4035ECBF5D16}" type="pres">
      <dgm:prSet presAssocID="{72546985-C81B-42A1-978D-FCB79CDC4093}" presName="child4" presStyleLbl="bgAcc1" presStyleIdx="3" presStyleCnt="4"/>
      <dgm:spPr/>
    </dgm:pt>
    <dgm:pt modelId="{37DE6C6A-3BDA-430A-9528-A69D6BCF4C9B}" type="pres">
      <dgm:prSet presAssocID="{72546985-C81B-42A1-978D-FCB79CDC4093}" presName="child4Text" presStyleLbl="bgAcc1" presStyleIdx="3" presStyleCnt="4">
        <dgm:presLayoutVars>
          <dgm:bulletEnabled val="1"/>
        </dgm:presLayoutVars>
      </dgm:prSet>
      <dgm:spPr/>
    </dgm:pt>
    <dgm:pt modelId="{BD83FD18-85AA-4E50-BAB1-60ADF15F8BE5}" type="pres">
      <dgm:prSet presAssocID="{72546985-C81B-42A1-978D-FCB79CDC4093}" presName="childPlaceholder" presStyleCnt="0"/>
      <dgm:spPr/>
    </dgm:pt>
    <dgm:pt modelId="{DE16590E-AE03-4A07-97F9-BA06DFF2FF6F}" type="pres">
      <dgm:prSet presAssocID="{72546985-C81B-42A1-978D-FCB79CDC4093}" presName="circle" presStyleCnt="0"/>
      <dgm:spPr/>
    </dgm:pt>
    <dgm:pt modelId="{CF51DB23-A6BD-4299-A2AE-538511E68BA3}" type="pres">
      <dgm:prSet presAssocID="{72546985-C81B-42A1-978D-FCB79CDC4093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BC285591-B4F9-429E-97BB-94AC5A4BBE57}" type="pres">
      <dgm:prSet presAssocID="{72546985-C81B-42A1-978D-FCB79CDC4093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E99BF07B-E01D-452B-B094-907FE91E613B}" type="pres">
      <dgm:prSet presAssocID="{72546985-C81B-42A1-978D-FCB79CDC4093}" presName="quadrant3" presStyleLbl="node1" presStyleIdx="2" presStyleCnt="4" custScaleX="100333">
        <dgm:presLayoutVars>
          <dgm:chMax val="1"/>
          <dgm:bulletEnabled val="1"/>
        </dgm:presLayoutVars>
      </dgm:prSet>
      <dgm:spPr/>
    </dgm:pt>
    <dgm:pt modelId="{7D829E84-3AD4-4F05-91B4-2F5E9FFFD7AE}" type="pres">
      <dgm:prSet presAssocID="{72546985-C81B-42A1-978D-FCB79CDC4093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1891B443-7F3B-48AE-BB24-5DB21BFEEE6D}" type="pres">
      <dgm:prSet presAssocID="{72546985-C81B-42A1-978D-FCB79CDC4093}" presName="quadrantPlaceholder" presStyleCnt="0"/>
      <dgm:spPr/>
    </dgm:pt>
    <dgm:pt modelId="{6FEE58A2-5892-4B85-98BA-42C040E2E4A9}" type="pres">
      <dgm:prSet presAssocID="{72546985-C81B-42A1-978D-FCB79CDC4093}" presName="center1" presStyleLbl="fgShp" presStyleIdx="0" presStyleCnt="2"/>
      <dgm:spPr/>
    </dgm:pt>
    <dgm:pt modelId="{EB377791-547B-4534-B788-7495353A3CE6}" type="pres">
      <dgm:prSet presAssocID="{72546985-C81B-42A1-978D-FCB79CDC4093}" presName="center2" presStyleLbl="fgShp" presStyleIdx="1" presStyleCnt="2"/>
      <dgm:spPr/>
    </dgm:pt>
  </dgm:ptLst>
  <dgm:cxnLst>
    <dgm:cxn modelId="{FB2C4F8F-C5F4-4A46-B0C8-5D179A9CC605}" type="presOf" srcId="{72546985-C81B-42A1-978D-FCB79CDC4093}" destId="{2DDAC69F-E7BF-4537-8093-392D3D6E0DF2}" srcOrd="0" destOrd="0" presId="urn:microsoft.com/office/officeart/2005/8/layout/cycle4"/>
    <dgm:cxn modelId="{BB33C73B-8E76-4C52-8604-C1892D77FC50}" srcId="{CC01FA17-E5E0-4720-8605-A88347044DD3}" destId="{7123EF33-00AE-4AE2-91B6-CD70F59F24D1}" srcOrd="0" destOrd="0" parTransId="{E2ED28C2-2315-42C0-B93D-82E0AA87EA8F}" sibTransId="{E77CF52B-8658-4FF8-BE5F-823152A53436}"/>
    <dgm:cxn modelId="{25F0969F-E6E6-4626-84A2-B8430925CE7D}" type="presOf" srcId="{3ABFEC26-DAA4-49DE-9B3E-991BCA5975D4}" destId="{067A3AD5-3C80-4E28-B215-6294070C484B}" srcOrd="1" destOrd="0" presId="urn:microsoft.com/office/officeart/2005/8/layout/cycle4"/>
    <dgm:cxn modelId="{CC4E8252-DA78-40B1-AC51-7DBEA772A039}" srcId="{3D41EB90-A663-4A04-98FC-65FDE29F76BA}" destId="{3ABFEC26-DAA4-49DE-9B3E-991BCA5975D4}" srcOrd="0" destOrd="0" parTransId="{197EBCBF-AA81-4F2D-9E5E-2B7392DDD71D}" sibTransId="{90D88DF5-3AFC-43EB-A046-C9B6C38111D1}"/>
    <dgm:cxn modelId="{22E63A7A-F668-45B3-A181-B16A611374BB}" type="presOf" srcId="{5CE330FC-CD3A-46DA-8FD5-DF0413F93F1A}" destId="{C2D6DD2A-3D73-496E-AE9B-AB29B1407BBB}" srcOrd="0" destOrd="0" presId="urn:microsoft.com/office/officeart/2005/8/layout/cycle4"/>
    <dgm:cxn modelId="{339D5C68-CE5F-4E2D-9637-AB6840275695}" type="presOf" srcId="{5CE330FC-CD3A-46DA-8FD5-DF0413F93F1A}" destId="{0E67C090-4F34-43E0-9644-F299090C1732}" srcOrd="1" destOrd="0" presId="urn:microsoft.com/office/officeart/2005/8/layout/cycle4"/>
    <dgm:cxn modelId="{72B5365D-6D15-4C2A-8255-4C31466F7464}" type="presOf" srcId="{7123EF33-00AE-4AE2-91B6-CD70F59F24D1}" destId="{D1B9E5F6-CEFE-4E50-A533-4035ECBF5D16}" srcOrd="0" destOrd="0" presId="urn:microsoft.com/office/officeart/2005/8/layout/cycle4"/>
    <dgm:cxn modelId="{6DADA792-85D9-44F7-A547-8545BA4F131A}" type="presOf" srcId="{6677950A-0A47-45A6-B090-A9E6B69EDCF9}" destId="{BC285591-B4F9-429E-97BB-94AC5A4BBE57}" srcOrd="0" destOrd="0" presId="urn:microsoft.com/office/officeart/2005/8/layout/cycle4"/>
    <dgm:cxn modelId="{28CBDB0A-B3FC-42BE-A60B-4A66757CE706}" srcId="{72546985-C81B-42A1-978D-FCB79CDC4093}" destId="{9B2B496E-48C3-4574-9883-D33FA22B6506}" srcOrd="2" destOrd="0" parTransId="{26BBFD4B-59FA-4D53-B1C5-AB38A6514E3E}" sibTransId="{D94D9847-0FDE-4084-B8DA-606B03B799B3}"/>
    <dgm:cxn modelId="{0FADE4CF-5121-4574-A8DB-EDE1DE02B780}" srcId="{72546985-C81B-42A1-978D-FCB79CDC4093}" destId="{CC01FA17-E5E0-4720-8605-A88347044DD3}" srcOrd="3" destOrd="0" parTransId="{E985A036-F00F-4DEA-B95A-C69DE44E348B}" sibTransId="{2644C83A-6208-4786-8AA9-FA8F61E98C9B}"/>
    <dgm:cxn modelId="{59F3BC8B-1FE0-42F8-994B-FC524FF3D2AE}" type="presOf" srcId="{7123EF33-00AE-4AE2-91B6-CD70F59F24D1}" destId="{37DE6C6A-3BDA-430A-9528-A69D6BCF4C9B}" srcOrd="1" destOrd="0" presId="urn:microsoft.com/office/officeart/2005/8/layout/cycle4"/>
    <dgm:cxn modelId="{19091D1F-640C-4FFB-A4CF-38A465D56554}" srcId="{72546985-C81B-42A1-978D-FCB79CDC4093}" destId="{3D41EB90-A663-4A04-98FC-65FDE29F76BA}" srcOrd="0" destOrd="0" parTransId="{92EF46A7-4105-47A3-9AF6-9752DFAFC728}" sibTransId="{8C4CF4F7-59C8-41A4-9F2C-EB3149E5FE9C}"/>
    <dgm:cxn modelId="{1DBF2451-7C46-4BB4-84BB-3CD29194E88E}" type="presOf" srcId="{3ABFEC26-DAA4-49DE-9B3E-991BCA5975D4}" destId="{E3E60D54-0A6F-4F7D-832D-D3C6A5CFAF87}" srcOrd="0" destOrd="0" presId="urn:microsoft.com/office/officeart/2005/8/layout/cycle4"/>
    <dgm:cxn modelId="{001A1D97-CDB0-4F55-9692-39F5018D3DEC}" type="presOf" srcId="{CC01FA17-E5E0-4720-8605-A88347044DD3}" destId="{7D829E84-3AD4-4F05-91B4-2F5E9FFFD7AE}" srcOrd="0" destOrd="0" presId="urn:microsoft.com/office/officeart/2005/8/layout/cycle4"/>
    <dgm:cxn modelId="{417AF49F-5544-4F44-9CD7-EB3F9E985135}" type="presOf" srcId="{3D41EB90-A663-4A04-98FC-65FDE29F76BA}" destId="{CF51DB23-A6BD-4299-A2AE-538511E68BA3}" srcOrd="0" destOrd="0" presId="urn:microsoft.com/office/officeart/2005/8/layout/cycle4"/>
    <dgm:cxn modelId="{70FCDF10-B68E-49DB-B6CB-ED2805ACE995}" srcId="{72546985-C81B-42A1-978D-FCB79CDC4093}" destId="{6677950A-0A47-45A6-B090-A9E6B69EDCF9}" srcOrd="1" destOrd="0" parTransId="{FCBF3CDA-7AB0-45F0-87EC-DF7882C428F3}" sibTransId="{420AEB5C-1042-480E-A0EE-B28BDD3AC38C}"/>
    <dgm:cxn modelId="{502FCC47-5978-4895-AD2B-2AEE23C045C0}" srcId="{9B2B496E-48C3-4574-9883-D33FA22B6506}" destId="{5CE330FC-CD3A-46DA-8FD5-DF0413F93F1A}" srcOrd="0" destOrd="0" parTransId="{760E389B-2E6E-471A-BFD6-5936E4B2FAD7}" sibTransId="{185F8BDF-0BBE-48B8-8EF8-EAF3310BC0E0}"/>
    <dgm:cxn modelId="{771085ED-ED21-4A89-BED1-02D5238048EB}" type="presOf" srcId="{6C691AEB-7C67-4AAF-B9BA-3295C547D7F4}" destId="{6E2C0563-D7A0-457A-9DB0-5F7BC06E5E3A}" srcOrd="1" destOrd="0" presId="urn:microsoft.com/office/officeart/2005/8/layout/cycle4"/>
    <dgm:cxn modelId="{1454D8F3-EA0E-4881-8B70-2975F59FC235}" type="presOf" srcId="{9B2B496E-48C3-4574-9883-D33FA22B6506}" destId="{E99BF07B-E01D-452B-B094-907FE91E613B}" srcOrd="0" destOrd="0" presId="urn:microsoft.com/office/officeart/2005/8/layout/cycle4"/>
    <dgm:cxn modelId="{F0DFD8FD-9BE8-428D-B236-24923E227758}" type="presOf" srcId="{6C691AEB-7C67-4AAF-B9BA-3295C547D7F4}" destId="{95E00F52-380E-4B49-BF92-C90D6D05E42F}" srcOrd="0" destOrd="0" presId="urn:microsoft.com/office/officeart/2005/8/layout/cycle4"/>
    <dgm:cxn modelId="{9BDA5DA6-7A0D-41F1-95CD-8DB22518EEB7}" srcId="{6677950A-0A47-45A6-B090-A9E6B69EDCF9}" destId="{6C691AEB-7C67-4AAF-B9BA-3295C547D7F4}" srcOrd="0" destOrd="0" parTransId="{E57E4A34-8CBB-4997-B7E8-AECA107910D9}" sibTransId="{423E6D90-EA06-4BB7-8666-A5D4BC05646D}"/>
    <dgm:cxn modelId="{07B6E3CF-7000-41B0-AEBE-50081ACA2937}" type="presParOf" srcId="{2DDAC69F-E7BF-4537-8093-392D3D6E0DF2}" destId="{E715B6D4-1036-4063-8DAD-955285E1D4AF}" srcOrd="0" destOrd="0" presId="urn:microsoft.com/office/officeart/2005/8/layout/cycle4"/>
    <dgm:cxn modelId="{54AEA682-AC60-4231-8C41-D4CEA3B8B1EC}" type="presParOf" srcId="{E715B6D4-1036-4063-8DAD-955285E1D4AF}" destId="{1CEB7913-1E05-49AB-91D0-F9D193A33323}" srcOrd="0" destOrd="0" presId="urn:microsoft.com/office/officeart/2005/8/layout/cycle4"/>
    <dgm:cxn modelId="{C2818229-E826-4D4F-8C78-CD96095273F9}" type="presParOf" srcId="{1CEB7913-1E05-49AB-91D0-F9D193A33323}" destId="{E3E60D54-0A6F-4F7D-832D-D3C6A5CFAF87}" srcOrd="0" destOrd="0" presId="urn:microsoft.com/office/officeart/2005/8/layout/cycle4"/>
    <dgm:cxn modelId="{F57A928C-376D-4D43-A7DB-A6B73F4181E0}" type="presParOf" srcId="{1CEB7913-1E05-49AB-91D0-F9D193A33323}" destId="{067A3AD5-3C80-4E28-B215-6294070C484B}" srcOrd="1" destOrd="0" presId="urn:microsoft.com/office/officeart/2005/8/layout/cycle4"/>
    <dgm:cxn modelId="{ACA95811-0888-4E59-A9CD-8A7C907DBA6D}" type="presParOf" srcId="{E715B6D4-1036-4063-8DAD-955285E1D4AF}" destId="{B4A32A98-0C14-4152-82C4-80E9D50A4615}" srcOrd="1" destOrd="0" presId="urn:microsoft.com/office/officeart/2005/8/layout/cycle4"/>
    <dgm:cxn modelId="{9FBB8BE9-6E15-4AC5-8F16-E289FCF493E7}" type="presParOf" srcId="{B4A32A98-0C14-4152-82C4-80E9D50A4615}" destId="{95E00F52-380E-4B49-BF92-C90D6D05E42F}" srcOrd="0" destOrd="0" presId="urn:microsoft.com/office/officeart/2005/8/layout/cycle4"/>
    <dgm:cxn modelId="{EC6A1893-5528-46E8-86CA-7CD2CE2ABEB2}" type="presParOf" srcId="{B4A32A98-0C14-4152-82C4-80E9D50A4615}" destId="{6E2C0563-D7A0-457A-9DB0-5F7BC06E5E3A}" srcOrd="1" destOrd="0" presId="urn:microsoft.com/office/officeart/2005/8/layout/cycle4"/>
    <dgm:cxn modelId="{6ED438CA-BA98-4E6E-B652-A29E97E6BF7A}" type="presParOf" srcId="{E715B6D4-1036-4063-8DAD-955285E1D4AF}" destId="{22531355-1F94-469B-91F1-AE6E3F15FC06}" srcOrd="2" destOrd="0" presId="urn:microsoft.com/office/officeart/2005/8/layout/cycle4"/>
    <dgm:cxn modelId="{5FD02A0D-94AA-4922-9290-B9532EA1859C}" type="presParOf" srcId="{22531355-1F94-469B-91F1-AE6E3F15FC06}" destId="{C2D6DD2A-3D73-496E-AE9B-AB29B1407BBB}" srcOrd="0" destOrd="0" presId="urn:microsoft.com/office/officeart/2005/8/layout/cycle4"/>
    <dgm:cxn modelId="{A949DEC9-EE6C-48E0-A0A8-4C49B38078DC}" type="presParOf" srcId="{22531355-1F94-469B-91F1-AE6E3F15FC06}" destId="{0E67C090-4F34-43E0-9644-F299090C1732}" srcOrd="1" destOrd="0" presId="urn:microsoft.com/office/officeart/2005/8/layout/cycle4"/>
    <dgm:cxn modelId="{F653252B-C4C3-4B9F-9E6B-5862E532D021}" type="presParOf" srcId="{E715B6D4-1036-4063-8DAD-955285E1D4AF}" destId="{9DCF5B5A-9B3D-46A7-9522-AFBD440A5A71}" srcOrd="3" destOrd="0" presId="urn:microsoft.com/office/officeart/2005/8/layout/cycle4"/>
    <dgm:cxn modelId="{494E7BD5-9521-447F-A609-CC3F12FCDDD0}" type="presParOf" srcId="{9DCF5B5A-9B3D-46A7-9522-AFBD440A5A71}" destId="{D1B9E5F6-CEFE-4E50-A533-4035ECBF5D16}" srcOrd="0" destOrd="0" presId="urn:microsoft.com/office/officeart/2005/8/layout/cycle4"/>
    <dgm:cxn modelId="{491E1909-A2EC-415C-AB52-EE506B84436C}" type="presParOf" srcId="{9DCF5B5A-9B3D-46A7-9522-AFBD440A5A71}" destId="{37DE6C6A-3BDA-430A-9528-A69D6BCF4C9B}" srcOrd="1" destOrd="0" presId="urn:microsoft.com/office/officeart/2005/8/layout/cycle4"/>
    <dgm:cxn modelId="{D0A823F4-B165-4D10-9CD8-4942E57AA843}" type="presParOf" srcId="{E715B6D4-1036-4063-8DAD-955285E1D4AF}" destId="{BD83FD18-85AA-4E50-BAB1-60ADF15F8BE5}" srcOrd="4" destOrd="0" presId="urn:microsoft.com/office/officeart/2005/8/layout/cycle4"/>
    <dgm:cxn modelId="{198B7E90-09EA-4531-BFAE-45B3F11A81D1}" type="presParOf" srcId="{2DDAC69F-E7BF-4537-8093-392D3D6E0DF2}" destId="{DE16590E-AE03-4A07-97F9-BA06DFF2FF6F}" srcOrd="1" destOrd="0" presId="urn:microsoft.com/office/officeart/2005/8/layout/cycle4"/>
    <dgm:cxn modelId="{1A7F9197-7182-407F-A596-D6C4FC20F7BB}" type="presParOf" srcId="{DE16590E-AE03-4A07-97F9-BA06DFF2FF6F}" destId="{CF51DB23-A6BD-4299-A2AE-538511E68BA3}" srcOrd="0" destOrd="0" presId="urn:microsoft.com/office/officeart/2005/8/layout/cycle4"/>
    <dgm:cxn modelId="{A022DB2C-D1C9-4ECD-AE38-2568CD547DBC}" type="presParOf" srcId="{DE16590E-AE03-4A07-97F9-BA06DFF2FF6F}" destId="{BC285591-B4F9-429E-97BB-94AC5A4BBE57}" srcOrd="1" destOrd="0" presId="urn:microsoft.com/office/officeart/2005/8/layout/cycle4"/>
    <dgm:cxn modelId="{AD683B31-B456-48B1-A4EA-B422400951D7}" type="presParOf" srcId="{DE16590E-AE03-4A07-97F9-BA06DFF2FF6F}" destId="{E99BF07B-E01D-452B-B094-907FE91E613B}" srcOrd="2" destOrd="0" presId="urn:microsoft.com/office/officeart/2005/8/layout/cycle4"/>
    <dgm:cxn modelId="{B460B1CB-DF42-47B6-9F9E-03A7F7BCDFCC}" type="presParOf" srcId="{DE16590E-AE03-4A07-97F9-BA06DFF2FF6F}" destId="{7D829E84-3AD4-4F05-91B4-2F5E9FFFD7AE}" srcOrd="3" destOrd="0" presId="urn:microsoft.com/office/officeart/2005/8/layout/cycle4"/>
    <dgm:cxn modelId="{C78B24A7-13D2-4769-B78F-E67BA25742FD}" type="presParOf" srcId="{DE16590E-AE03-4A07-97F9-BA06DFF2FF6F}" destId="{1891B443-7F3B-48AE-BB24-5DB21BFEEE6D}" srcOrd="4" destOrd="0" presId="urn:microsoft.com/office/officeart/2005/8/layout/cycle4"/>
    <dgm:cxn modelId="{831F4E1E-DFCC-4BDD-860A-697A761D4CC8}" type="presParOf" srcId="{2DDAC69F-E7BF-4537-8093-392D3D6E0DF2}" destId="{6FEE58A2-5892-4B85-98BA-42C040E2E4A9}" srcOrd="2" destOrd="0" presId="urn:microsoft.com/office/officeart/2005/8/layout/cycle4"/>
    <dgm:cxn modelId="{DEF37A9B-DD7E-4A25-938D-447B5C482FE2}" type="presParOf" srcId="{2DDAC69F-E7BF-4537-8093-392D3D6E0DF2}" destId="{EB377791-547B-4534-B788-7495353A3CE6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596C07-D0E9-469C-94CA-7F1559928BF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3BEA48A-DFAE-438F-9DD4-F22F0F7F3111}">
      <dgm:prSet phldrT="[Text]"/>
      <dgm:spPr/>
      <dgm:t>
        <a:bodyPr/>
        <a:lstStyle/>
        <a:p>
          <a:r>
            <a:rPr lang="en-US" dirty="0"/>
            <a:t>mp3</a:t>
          </a:r>
        </a:p>
      </dgm:t>
    </dgm:pt>
    <dgm:pt modelId="{A788F672-B762-4EC6-8D2F-C070D6F97607}" type="parTrans" cxnId="{F128920D-8366-4414-B014-53E854F60DFC}">
      <dgm:prSet/>
      <dgm:spPr/>
      <dgm:t>
        <a:bodyPr/>
        <a:lstStyle/>
        <a:p>
          <a:endParaRPr lang="en-US"/>
        </a:p>
      </dgm:t>
    </dgm:pt>
    <dgm:pt modelId="{7399EFD1-F642-4910-B31F-26E1237C3260}" type="sibTrans" cxnId="{F128920D-8366-4414-B014-53E854F60DFC}">
      <dgm:prSet/>
      <dgm:spPr/>
      <dgm:t>
        <a:bodyPr/>
        <a:lstStyle/>
        <a:p>
          <a:endParaRPr lang="en-US"/>
        </a:p>
      </dgm:t>
    </dgm:pt>
    <dgm:pt modelId="{2BBED2FE-2356-4F78-9366-8FD8110C0EE0}">
      <dgm:prSet phldrT="[Text]"/>
      <dgm:spPr/>
      <dgm:t>
        <a:bodyPr/>
        <a:lstStyle/>
        <a:p>
          <a:r>
            <a:rPr lang="en-US" dirty="0"/>
            <a:t>numbers</a:t>
          </a:r>
        </a:p>
      </dgm:t>
    </dgm:pt>
    <dgm:pt modelId="{A65167A9-350E-4665-8EA5-37714691E2FC}" type="parTrans" cxnId="{F713B6BF-21C5-4E9B-B278-23ACF183D927}">
      <dgm:prSet/>
      <dgm:spPr/>
      <dgm:t>
        <a:bodyPr/>
        <a:lstStyle/>
        <a:p>
          <a:endParaRPr lang="en-US"/>
        </a:p>
      </dgm:t>
    </dgm:pt>
    <dgm:pt modelId="{82F02513-FE66-4C8A-9779-FFDED70CE955}" type="sibTrans" cxnId="{F713B6BF-21C5-4E9B-B278-23ACF183D927}">
      <dgm:prSet/>
      <dgm:spPr/>
      <dgm:t>
        <a:bodyPr/>
        <a:lstStyle/>
        <a:p>
          <a:endParaRPr lang="en-US"/>
        </a:p>
      </dgm:t>
    </dgm:pt>
    <dgm:pt modelId="{356CAAA1-3B33-48D6-A8B4-A77B4348D03D}" type="pres">
      <dgm:prSet presAssocID="{FE596C07-D0E9-469C-94CA-7F1559928BF2}" presName="Name0" presStyleCnt="0">
        <dgm:presLayoutVars>
          <dgm:dir/>
          <dgm:resizeHandles val="exact"/>
        </dgm:presLayoutVars>
      </dgm:prSet>
      <dgm:spPr/>
    </dgm:pt>
    <dgm:pt modelId="{1D64249F-64EA-4806-9311-D3D7FA7EEA6F}" type="pres">
      <dgm:prSet presAssocID="{33BEA48A-DFAE-438F-9DD4-F22F0F7F3111}" presName="node" presStyleLbl="node1" presStyleIdx="0" presStyleCnt="2">
        <dgm:presLayoutVars>
          <dgm:bulletEnabled val="1"/>
        </dgm:presLayoutVars>
      </dgm:prSet>
      <dgm:spPr/>
    </dgm:pt>
    <dgm:pt modelId="{7087E092-66C4-43A8-8ADF-2874247A7AD9}" type="pres">
      <dgm:prSet presAssocID="{7399EFD1-F642-4910-B31F-26E1237C3260}" presName="sibTrans" presStyleLbl="sibTrans2D1" presStyleIdx="0" presStyleCnt="1"/>
      <dgm:spPr/>
    </dgm:pt>
    <dgm:pt modelId="{BE86DB16-E69A-473F-8BBE-E7F94F0A3533}" type="pres">
      <dgm:prSet presAssocID="{7399EFD1-F642-4910-B31F-26E1237C3260}" presName="connectorText" presStyleLbl="sibTrans2D1" presStyleIdx="0" presStyleCnt="1"/>
      <dgm:spPr/>
    </dgm:pt>
    <dgm:pt modelId="{98EAC401-B9C2-482B-94B5-687A0503BC65}" type="pres">
      <dgm:prSet presAssocID="{2BBED2FE-2356-4F78-9366-8FD8110C0EE0}" presName="node" presStyleLbl="node1" presStyleIdx="1" presStyleCnt="2">
        <dgm:presLayoutVars>
          <dgm:bulletEnabled val="1"/>
        </dgm:presLayoutVars>
      </dgm:prSet>
      <dgm:spPr/>
    </dgm:pt>
  </dgm:ptLst>
  <dgm:cxnLst>
    <dgm:cxn modelId="{52883309-EEC1-45C0-AFD8-640F66562AD2}" type="presOf" srcId="{7399EFD1-F642-4910-B31F-26E1237C3260}" destId="{BE86DB16-E69A-473F-8BBE-E7F94F0A3533}" srcOrd="1" destOrd="0" presId="urn:microsoft.com/office/officeart/2005/8/layout/process1"/>
    <dgm:cxn modelId="{32A2D34D-C9C4-4BD0-BC9A-3E1CAE014D4D}" type="presOf" srcId="{FE596C07-D0E9-469C-94CA-7F1559928BF2}" destId="{356CAAA1-3B33-48D6-A8B4-A77B4348D03D}" srcOrd="0" destOrd="0" presId="urn:microsoft.com/office/officeart/2005/8/layout/process1"/>
    <dgm:cxn modelId="{A8342629-0267-437E-AC68-68DC9EB2734E}" type="presOf" srcId="{7399EFD1-F642-4910-B31F-26E1237C3260}" destId="{7087E092-66C4-43A8-8ADF-2874247A7AD9}" srcOrd="0" destOrd="0" presId="urn:microsoft.com/office/officeart/2005/8/layout/process1"/>
    <dgm:cxn modelId="{F713B6BF-21C5-4E9B-B278-23ACF183D927}" srcId="{FE596C07-D0E9-469C-94CA-7F1559928BF2}" destId="{2BBED2FE-2356-4F78-9366-8FD8110C0EE0}" srcOrd="1" destOrd="0" parTransId="{A65167A9-350E-4665-8EA5-37714691E2FC}" sibTransId="{82F02513-FE66-4C8A-9779-FFDED70CE955}"/>
    <dgm:cxn modelId="{A49620CC-223A-4C89-9BB1-A89FE49063AE}" type="presOf" srcId="{2BBED2FE-2356-4F78-9366-8FD8110C0EE0}" destId="{98EAC401-B9C2-482B-94B5-687A0503BC65}" srcOrd="0" destOrd="0" presId="urn:microsoft.com/office/officeart/2005/8/layout/process1"/>
    <dgm:cxn modelId="{5E4F264A-37D3-41BD-92D2-5DB10A1D6612}" type="presOf" srcId="{33BEA48A-DFAE-438F-9DD4-F22F0F7F3111}" destId="{1D64249F-64EA-4806-9311-D3D7FA7EEA6F}" srcOrd="0" destOrd="0" presId="urn:microsoft.com/office/officeart/2005/8/layout/process1"/>
    <dgm:cxn modelId="{F128920D-8366-4414-B014-53E854F60DFC}" srcId="{FE596C07-D0E9-469C-94CA-7F1559928BF2}" destId="{33BEA48A-DFAE-438F-9DD4-F22F0F7F3111}" srcOrd="0" destOrd="0" parTransId="{A788F672-B762-4EC6-8D2F-C070D6F97607}" sibTransId="{7399EFD1-F642-4910-B31F-26E1237C3260}"/>
    <dgm:cxn modelId="{B227D253-9C6A-4873-9620-1BF413095949}" type="presParOf" srcId="{356CAAA1-3B33-48D6-A8B4-A77B4348D03D}" destId="{1D64249F-64EA-4806-9311-D3D7FA7EEA6F}" srcOrd="0" destOrd="0" presId="urn:microsoft.com/office/officeart/2005/8/layout/process1"/>
    <dgm:cxn modelId="{814D187D-42AF-4882-9815-46C1BB675AB7}" type="presParOf" srcId="{356CAAA1-3B33-48D6-A8B4-A77B4348D03D}" destId="{7087E092-66C4-43A8-8ADF-2874247A7AD9}" srcOrd="1" destOrd="0" presId="urn:microsoft.com/office/officeart/2005/8/layout/process1"/>
    <dgm:cxn modelId="{35DF7BCC-6292-46B1-9193-4CE5D59A89BA}" type="presParOf" srcId="{7087E092-66C4-43A8-8ADF-2874247A7AD9}" destId="{BE86DB16-E69A-473F-8BBE-E7F94F0A3533}" srcOrd="0" destOrd="0" presId="urn:microsoft.com/office/officeart/2005/8/layout/process1"/>
    <dgm:cxn modelId="{A15DCF3A-A96F-436C-B6C3-30BA82C1A250}" type="presParOf" srcId="{356CAAA1-3B33-48D6-A8B4-A77B4348D03D}" destId="{98EAC401-B9C2-482B-94B5-687A0503BC6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04555F-F84D-4C61-85EF-24EA2B63A8D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169DA6-CF63-4D84-BC02-6182D3E67EDC}">
      <dgm:prSet phldrT="[Text]"/>
      <dgm:spPr/>
      <dgm:t>
        <a:bodyPr/>
        <a:lstStyle/>
        <a:p>
          <a:r>
            <a:rPr lang="en-US" dirty="0"/>
            <a:t>mp3</a:t>
          </a:r>
        </a:p>
      </dgm:t>
    </dgm:pt>
    <dgm:pt modelId="{4FC16DDB-987D-4C2D-ACD8-53BCCF373DBB}" type="parTrans" cxnId="{0C1808B0-FDC0-473C-B58F-746A53B349DD}">
      <dgm:prSet/>
      <dgm:spPr/>
      <dgm:t>
        <a:bodyPr/>
        <a:lstStyle/>
        <a:p>
          <a:endParaRPr lang="en-US"/>
        </a:p>
      </dgm:t>
    </dgm:pt>
    <dgm:pt modelId="{BF9C59E6-C421-45D1-9C41-CABFFC3156C2}" type="sibTrans" cxnId="{0C1808B0-FDC0-473C-B58F-746A53B349DD}">
      <dgm:prSet/>
      <dgm:spPr/>
      <dgm:t>
        <a:bodyPr/>
        <a:lstStyle/>
        <a:p>
          <a:endParaRPr lang="en-US"/>
        </a:p>
      </dgm:t>
    </dgm:pt>
    <dgm:pt modelId="{BFB572BA-CDE6-41BE-AA5C-B2A5F65F2E9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err="1"/>
            <a:t>jAudio</a:t>
          </a:r>
          <a:endParaRPr lang="en-US" dirty="0"/>
        </a:p>
      </dgm:t>
    </dgm:pt>
    <dgm:pt modelId="{F17C49BD-9B72-4C96-BE80-A461926FEA50}" type="parTrans" cxnId="{474D9049-F6A6-4EA3-8291-AE9FA47366D8}">
      <dgm:prSet/>
      <dgm:spPr/>
      <dgm:t>
        <a:bodyPr/>
        <a:lstStyle/>
        <a:p>
          <a:endParaRPr lang="en-US"/>
        </a:p>
      </dgm:t>
    </dgm:pt>
    <dgm:pt modelId="{7E6243CF-D2D7-4ABD-825B-7BCB5D543F4D}" type="sibTrans" cxnId="{474D9049-F6A6-4EA3-8291-AE9FA47366D8}">
      <dgm:prSet/>
      <dgm:spPr/>
      <dgm:t>
        <a:bodyPr/>
        <a:lstStyle/>
        <a:p>
          <a:endParaRPr lang="en-US"/>
        </a:p>
      </dgm:t>
    </dgm:pt>
    <dgm:pt modelId="{4A807B43-8F12-40A0-B661-84A3A3C62465}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970F3A96-1083-4916-BFEA-BC198842E7CE}" type="parTrans" cxnId="{B63CDAE6-3423-4582-8800-D02096ED2D90}">
      <dgm:prSet/>
      <dgm:spPr/>
      <dgm:t>
        <a:bodyPr/>
        <a:lstStyle/>
        <a:p>
          <a:endParaRPr lang="en-US"/>
        </a:p>
      </dgm:t>
    </dgm:pt>
    <dgm:pt modelId="{677A04CA-9A91-49CD-92AF-88F8CD839F3D}" type="sibTrans" cxnId="{B63CDAE6-3423-4582-8800-D02096ED2D90}">
      <dgm:prSet/>
      <dgm:spPr/>
      <dgm:t>
        <a:bodyPr/>
        <a:lstStyle/>
        <a:p>
          <a:endParaRPr lang="en-US"/>
        </a:p>
      </dgm:t>
    </dgm:pt>
    <dgm:pt modelId="{76F670D0-D34C-4387-A2DB-62621AEA9ECD}" type="pres">
      <dgm:prSet presAssocID="{8004555F-F84D-4C61-85EF-24EA2B63A8DA}" presName="Name0" presStyleCnt="0">
        <dgm:presLayoutVars>
          <dgm:dir/>
          <dgm:resizeHandles val="exact"/>
        </dgm:presLayoutVars>
      </dgm:prSet>
      <dgm:spPr/>
    </dgm:pt>
    <dgm:pt modelId="{6319FBD7-65B4-494F-AAB0-3477D3E38508}" type="pres">
      <dgm:prSet presAssocID="{E3169DA6-CF63-4D84-BC02-6182D3E67EDC}" presName="node" presStyleLbl="node1" presStyleIdx="0" presStyleCnt="3">
        <dgm:presLayoutVars>
          <dgm:bulletEnabled val="1"/>
        </dgm:presLayoutVars>
      </dgm:prSet>
      <dgm:spPr/>
    </dgm:pt>
    <dgm:pt modelId="{C33ABE08-B513-47F1-94EF-2029B6742C12}" type="pres">
      <dgm:prSet presAssocID="{BF9C59E6-C421-45D1-9C41-CABFFC3156C2}" presName="sibTrans" presStyleLbl="sibTrans2D1" presStyleIdx="0" presStyleCnt="2"/>
      <dgm:spPr/>
    </dgm:pt>
    <dgm:pt modelId="{E2C401E0-D325-49EB-B46A-7900FFBEB60F}" type="pres">
      <dgm:prSet presAssocID="{BF9C59E6-C421-45D1-9C41-CABFFC3156C2}" presName="connectorText" presStyleLbl="sibTrans2D1" presStyleIdx="0" presStyleCnt="2"/>
      <dgm:spPr/>
    </dgm:pt>
    <dgm:pt modelId="{0ED78664-D59C-4C96-8AC2-0EC300BC92D1}" type="pres">
      <dgm:prSet presAssocID="{BFB572BA-CDE6-41BE-AA5C-B2A5F65F2E95}" presName="node" presStyleLbl="node1" presStyleIdx="1" presStyleCnt="3">
        <dgm:presLayoutVars>
          <dgm:bulletEnabled val="1"/>
        </dgm:presLayoutVars>
      </dgm:prSet>
      <dgm:spPr/>
    </dgm:pt>
    <dgm:pt modelId="{55DEA9C4-C1B5-4661-878D-93396B1D5319}" type="pres">
      <dgm:prSet presAssocID="{7E6243CF-D2D7-4ABD-825B-7BCB5D543F4D}" presName="sibTrans" presStyleLbl="sibTrans2D1" presStyleIdx="1" presStyleCnt="2"/>
      <dgm:spPr/>
    </dgm:pt>
    <dgm:pt modelId="{AAABEDD1-E593-4751-A68E-748AA6C49A6F}" type="pres">
      <dgm:prSet presAssocID="{7E6243CF-D2D7-4ABD-825B-7BCB5D543F4D}" presName="connectorText" presStyleLbl="sibTrans2D1" presStyleIdx="1" presStyleCnt="2"/>
      <dgm:spPr/>
    </dgm:pt>
    <dgm:pt modelId="{3D68C722-F422-43F8-91BB-5D2C76FCD09D}" type="pres">
      <dgm:prSet presAssocID="{4A807B43-8F12-40A0-B661-84A3A3C62465}" presName="node" presStyleLbl="node1" presStyleIdx="2" presStyleCnt="3">
        <dgm:presLayoutVars>
          <dgm:bulletEnabled val="1"/>
        </dgm:presLayoutVars>
      </dgm:prSet>
      <dgm:spPr/>
    </dgm:pt>
  </dgm:ptLst>
  <dgm:cxnLst>
    <dgm:cxn modelId="{47C37065-2F6D-4F16-AE67-0685AFD3466E}" type="presOf" srcId="{E3169DA6-CF63-4D84-BC02-6182D3E67EDC}" destId="{6319FBD7-65B4-494F-AAB0-3477D3E38508}" srcOrd="0" destOrd="0" presId="urn:microsoft.com/office/officeart/2005/8/layout/process1"/>
    <dgm:cxn modelId="{9C924B82-E0E2-4944-ADD2-92B3065984FE}" type="presOf" srcId="{BF9C59E6-C421-45D1-9C41-CABFFC3156C2}" destId="{E2C401E0-D325-49EB-B46A-7900FFBEB60F}" srcOrd="1" destOrd="0" presId="urn:microsoft.com/office/officeart/2005/8/layout/process1"/>
    <dgm:cxn modelId="{D7BB3B1A-3BB7-4BC5-B0FC-622C83CA2D0A}" type="presOf" srcId="{8004555F-F84D-4C61-85EF-24EA2B63A8DA}" destId="{76F670D0-D34C-4387-A2DB-62621AEA9ECD}" srcOrd="0" destOrd="0" presId="urn:microsoft.com/office/officeart/2005/8/layout/process1"/>
    <dgm:cxn modelId="{7B812656-74B3-469B-89F3-20C24AB40C74}" type="presOf" srcId="{BF9C59E6-C421-45D1-9C41-CABFFC3156C2}" destId="{C33ABE08-B513-47F1-94EF-2029B6742C12}" srcOrd="0" destOrd="0" presId="urn:microsoft.com/office/officeart/2005/8/layout/process1"/>
    <dgm:cxn modelId="{5347A2F7-3FC3-4CF0-9A67-43AC60BF598A}" type="presOf" srcId="{4A807B43-8F12-40A0-B661-84A3A3C62465}" destId="{3D68C722-F422-43F8-91BB-5D2C76FCD09D}" srcOrd="0" destOrd="0" presId="urn:microsoft.com/office/officeart/2005/8/layout/process1"/>
    <dgm:cxn modelId="{EEDD7571-C005-4EF7-9F43-8FC23F4A00E0}" type="presOf" srcId="{7E6243CF-D2D7-4ABD-825B-7BCB5D543F4D}" destId="{55DEA9C4-C1B5-4661-878D-93396B1D5319}" srcOrd="0" destOrd="0" presId="urn:microsoft.com/office/officeart/2005/8/layout/process1"/>
    <dgm:cxn modelId="{9ED0A86D-A18A-4857-A775-F45EAECDDB78}" type="presOf" srcId="{BFB572BA-CDE6-41BE-AA5C-B2A5F65F2E95}" destId="{0ED78664-D59C-4C96-8AC2-0EC300BC92D1}" srcOrd="0" destOrd="0" presId="urn:microsoft.com/office/officeart/2005/8/layout/process1"/>
    <dgm:cxn modelId="{3FA0D63F-E24F-4C9A-A5F5-D23438788608}" type="presOf" srcId="{7E6243CF-D2D7-4ABD-825B-7BCB5D543F4D}" destId="{AAABEDD1-E593-4751-A68E-748AA6C49A6F}" srcOrd="1" destOrd="0" presId="urn:microsoft.com/office/officeart/2005/8/layout/process1"/>
    <dgm:cxn modelId="{0C1808B0-FDC0-473C-B58F-746A53B349DD}" srcId="{8004555F-F84D-4C61-85EF-24EA2B63A8DA}" destId="{E3169DA6-CF63-4D84-BC02-6182D3E67EDC}" srcOrd="0" destOrd="0" parTransId="{4FC16DDB-987D-4C2D-ACD8-53BCCF373DBB}" sibTransId="{BF9C59E6-C421-45D1-9C41-CABFFC3156C2}"/>
    <dgm:cxn modelId="{B63CDAE6-3423-4582-8800-D02096ED2D90}" srcId="{8004555F-F84D-4C61-85EF-24EA2B63A8DA}" destId="{4A807B43-8F12-40A0-B661-84A3A3C62465}" srcOrd="2" destOrd="0" parTransId="{970F3A96-1083-4916-BFEA-BC198842E7CE}" sibTransId="{677A04CA-9A91-49CD-92AF-88F8CD839F3D}"/>
    <dgm:cxn modelId="{474D9049-F6A6-4EA3-8291-AE9FA47366D8}" srcId="{8004555F-F84D-4C61-85EF-24EA2B63A8DA}" destId="{BFB572BA-CDE6-41BE-AA5C-B2A5F65F2E95}" srcOrd="1" destOrd="0" parTransId="{F17C49BD-9B72-4C96-BE80-A461926FEA50}" sibTransId="{7E6243CF-D2D7-4ABD-825B-7BCB5D543F4D}"/>
    <dgm:cxn modelId="{9D0EB6D7-27EE-47F3-9EE8-9DAE0D191ECF}" type="presParOf" srcId="{76F670D0-D34C-4387-A2DB-62621AEA9ECD}" destId="{6319FBD7-65B4-494F-AAB0-3477D3E38508}" srcOrd="0" destOrd="0" presId="urn:microsoft.com/office/officeart/2005/8/layout/process1"/>
    <dgm:cxn modelId="{3CF7309F-98D5-4A2B-A6B0-1FD9D4476B12}" type="presParOf" srcId="{76F670D0-D34C-4387-A2DB-62621AEA9ECD}" destId="{C33ABE08-B513-47F1-94EF-2029B6742C12}" srcOrd="1" destOrd="0" presId="urn:microsoft.com/office/officeart/2005/8/layout/process1"/>
    <dgm:cxn modelId="{0449C81E-162B-4E8F-98AA-E41230EAD402}" type="presParOf" srcId="{C33ABE08-B513-47F1-94EF-2029B6742C12}" destId="{E2C401E0-D325-49EB-B46A-7900FFBEB60F}" srcOrd="0" destOrd="0" presId="urn:microsoft.com/office/officeart/2005/8/layout/process1"/>
    <dgm:cxn modelId="{8679AB82-070B-4F36-A1ED-D7092EC4DE25}" type="presParOf" srcId="{76F670D0-D34C-4387-A2DB-62621AEA9ECD}" destId="{0ED78664-D59C-4C96-8AC2-0EC300BC92D1}" srcOrd="2" destOrd="0" presId="urn:microsoft.com/office/officeart/2005/8/layout/process1"/>
    <dgm:cxn modelId="{59B97502-8781-4F3C-8E8A-2CE1A5DCB68D}" type="presParOf" srcId="{76F670D0-D34C-4387-A2DB-62621AEA9ECD}" destId="{55DEA9C4-C1B5-4661-878D-93396B1D5319}" srcOrd="3" destOrd="0" presId="urn:microsoft.com/office/officeart/2005/8/layout/process1"/>
    <dgm:cxn modelId="{D15FE34B-7324-4098-B185-5B099BD34CAD}" type="presParOf" srcId="{55DEA9C4-C1B5-4661-878D-93396B1D5319}" destId="{AAABEDD1-E593-4751-A68E-748AA6C49A6F}" srcOrd="0" destOrd="0" presId="urn:microsoft.com/office/officeart/2005/8/layout/process1"/>
    <dgm:cxn modelId="{AAB8EF42-8BDC-4DD2-9199-B51D6ED7665D}" type="presParOf" srcId="{76F670D0-D34C-4387-A2DB-62621AEA9ECD}" destId="{3D68C722-F422-43F8-91BB-5D2C76FCD09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D6DD2A-3D73-496E-AE9B-AB29B1407BBB}">
      <dsp:nvSpPr>
        <dsp:cNvPr id="0" name=""/>
        <dsp:cNvSpPr/>
      </dsp:nvSpPr>
      <dsp:spPr>
        <a:xfrm>
          <a:off x="4566818" y="3298952"/>
          <a:ext cx="2396591" cy="1552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Wuhan Univ</a:t>
          </a:r>
          <a:r>
            <a:rPr lang="en-US" sz="1800" kern="1200" dirty="0"/>
            <a:t>.</a:t>
          </a:r>
        </a:p>
      </dsp:txBody>
      <dsp:txXfrm>
        <a:off x="5319897" y="3721165"/>
        <a:ext cx="1609410" cy="1096132"/>
      </dsp:txXfrm>
    </dsp:sp>
    <dsp:sp modelId="{D1B9E5F6-CEFE-4E50-A533-4035ECBF5D16}">
      <dsp:nvSpPr>
        <dsp:cNvPr id="0" name=""/>
        <dsp:cNvSpPr/>
      </dsp:nvSpPr>
      <dsp:spPr>
        <a:xfrm>
          <a:off x="656589" y="3298952"/>
          <a:ext cx="2396591" cy="1552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Beijing Univ. of Posts and Telecom.</a:t>
          </a:r>
        </a:p>
      </dsp:txBody>
      <dsp:txXfrm>
        <a:off x="690691" y="3721165"/>
        <a:ext cx="1609410" cy="1096132"/>
      </dsp:txXfrm>
    </dsp:sp>
    <dsp:sp modelId="{95E00F52-380E-4B49-BF92-C90D6D05E42F}">
      <dsp:nvSpPr>
        <dsp:cNvPr id="0" name=""/>
        <dsp:cNvSpPr/>
      </dsp:nvSpPr>
      <dsp:spPr>
        <a:xfrm>
          <a:off x="4566818" y="0"/>
          <a:ext cx="2396591" cy="1552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Illinois</a:t>
          </a:r>
        </a:p>
      </dsp:txBody>
      <dsp:txXfrm>
        <a:off x="5319897" y="34102"/>
        <a:ext cx="1609410" cy="1096132"/>
      </dsp:txXfrm>
    </dsp:sp>
    <dsp:sp modelId="{E3E60D54-0A6F-4F7D-832D-D3C6A5CFAF87}">
      <dsp:nvSpPr>
        <dsp:cNvPr id="0" name=""/>
        <dsp:cNvSpPr/>
      </dsp:nvSpPr>
      <dsp:spPr>
        <a:xfrm>
          <a:off x="656589" y="0"/>
          <a:ext cx="2396591" cy="1552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HKU</a:t>
          </a:r>
        </a:p>
      </dsp:txBody>
      <dsp:txXfrm>
        <a:off x="690691" y="34102"/>
        <a:ext cx="1609410" cy="1096132"/>
      </dsp:txXfrm>
    </dsp:sp>
    <dsp:sp modelId="{CF51DB23-A6BD-4299-A2AE-538511E68BA3}">
      <dsp:nvSpPr>
        <dsp:cNvPr id="0" name=""/>
        <dsp:cNvSpPr/>
      </dsp:nvSpPr>
      <dsp:spPr>
        <a:xfrm>
          <a:off x="1660829" y="276529"/>
          <a:ext cx="2100656" cy="2100656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Science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Learning Analytics</a:t>
          </a:r>
        </a:p>
      </dsp:txBody>
      <dsp:txXfrm>
        <a:off x="2276097" y="891797"/>
        <a:ext cx="1485388" cy="1485388"/>
      </dsp:txXfrm>
    </dsp:sp>
    <dsp:sp modelId="{BC285591-B4F9-429E-97BB-94AC5A4BBE57}">
      <dsp:nvSpPr>
        <dsp:cNvPr id="0" name=""/>
        <dsp:cNvSpPr/>
      </dsp:nvSpPr>
      <dsp:spPr>
        <a:xfrm rot="5400000">
          <a:off x="3858514" y="276529"/>
          <a:ext cx="2100656" cy="2100656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Music Information Retrieval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Computer Science</a:t>
          </a:r>
        </a:p>
      </dsp:txBody>
      <dsp:txXfrm rot="-5400000">
        <a:off x="3858514" y="891797"/>
        <a:ext cx="1485388" cy="1485388"/>
      </dsp:txXfrm>
    </dsp:sp>
    <dsp:sp modelId="{E99BF07B-E01D-452B-B094-907FE91E613B}">
      <dsp:nvSpPr>
        <dsp:cNvPr id="0" name=""/>
        <dsp:cNvSpPr/>
      </dsp:nvSpPr>
      <dsp:spPr>
        <a:xfrm rot="10800000">
          <a:off x="3855016" y="2474214"/>
          <a:ext cx="2107651" cy="2100656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Electrical Engineering</a:t>
          </a:r>
        </a:p>
      </dsp:txBody>
      <dsp:txXfrm rot="10800000">
        <a:off x="3855016" y="2474214"/>
        <a:ext cx="1490334" cy="1485388"/>
      </dsp:txXfrm>
    </dsp:sp>
    <dsp:sp modelId="{7D829E84-3AD4-4F05-91B4-2F5E9FFFD7AE}">
      <dsp:nvSpPr>
        <dsp:cNvPr id="0" name=""/>
        <dsp:cNvSpPr/>
      </dsp:nvSpPr>
      <dsp:spPr>
        <a:xfrm rot="16200000">
          <a:off x="1660829" y="2474214"/>
          <a:ext cx="2100656" cy="2100656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Artificial intelligence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Machine learning</a:t>
          </a:r>
        </a:p>
      </dsp:txBody>
      <dsp:txXfrm rot="5400000">
        <a:off x="2276097" y="2474214"/>
        <a:ext cx="1485388" cy="1485388"/>
      </dsp:txXfrm>
    </dsp:sp>
    <dsp:sp modelId="{6FEE58A2-5892-4B85-98BA-42C040E2E4A9}">
      <dsp:nvSpPr>
        <dsp:cNvPr id="0" name=""/>
        <dsp:cNvSpPr/>
      </dsp:nvSpPr>
      <dsp:spPr>
        <a:xfrm>
          <a:off x="3447357" y="1989074"/>
          <a:ext cx="725284" cy="630682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377791-547B-4534-B788-7495353A3CE6}">
      <dsp:nvSpPr>
        <dsp:cNvPr id="0" name=""/>
        <dsp:cNvSpPr/>
      </dsp:nvSpPr>
      <dsp:spPr>
        <a:xfrm rot="10800000">
          <a:off x="3447357" y="2231644"/>
          <a:ext cx="725284" cy="630682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64249F-64EA-4806-9311-D3D7FA7EEA6F}">
      <dsp:nvSpPr>
        <dsp:cNvPr id="0" name=""/>
        <dsp:cNvSpPr/>
      </dsp:nvSpPr>
      <dsp:spPr>
        <a:xfrm>
          <a:off x="1134" y="0"/>
          <a:ext cx="2418277" cy="838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mp3</a:t>
          </a:r>
        </a:p>
      </dsp:txBody>
      <dsp:txXfrm>
        <a:off x="25684" y="24550"/>
        <a:ext cx="2369177" cy="789100"/>
      </dsp:txXfrm>
    </dsp:sp>
    <dsp:sp modelId="{7087E092-66C4-43A8-8ADF-2874247A7AD9}">
      <dsp:nvSpPr>
        <dsp:cNvPr id="0" name=""/>
        <dsp:cNvSpPr/>
      </dsp:nvSpPr>
      <dsp:spPr>
        <a:xfrm>
          <a:off x="2661239" y="119233"/>
          <a:ext cx="512674" cy="5997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2661239" y="239179"/>
        <a:ext cx="358872" cy="359840"/>
      </dsp:txXfrm>
    </dsp:sp>
    <dsp:sp modelId="{98EAC401-B9C2-482B-94B5-687A0503BC65}">
      <dsp:nvSpPr>
        <dsp:cNvPr id="0" name=""/>
        <dsp:cNvSpPr/>
      </dsp:nvSpPr>
      <dsp:spPr>
        <a:xfrm>
          <a:off x="3386723" y="0"/>
          <a:ext cx="2418277" cy="838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numbers</a:t>
          </a:r>
        </a:p>
      </dsp:txBody>
      <dsp:txXfrm>
        <a:off x="3411273" y="24550"/>
        <a:ext cx="2369177" cy="789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19FBD7-65B4-494F-AAB0-3477D3E38508}">
      <dsp:nvSpPr>
        <dsp:cNvPr id="0" name=""/>
        <dsp:cNvSpPr/>
      </dsp:nvSpPr>
      <dsp:spPr>
        <a:xfrm>
          <a:off x="4755" y="827705"/>
          <a:ext cx="1421234" cy="8527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mp3</a:t>
          </a:r>
        </a:p>
      </dsp:txBody>
      <dsp:txXfrm>
        <a:off x="29731" y="852681"/>
        <a:ext cx="1371282" cy="802788"/>
      </dsp:txXfrm>
    </dsp:sp>
    <dsp:sp modelId="{C33ABE08-B513-47F1-94EF-2029B6742C12}">
      <dsp:nvSpPr>
        <dsp:cNvPr id="0" name=""/>
        <dsp:cNvSpPr/>
      </dsp:nvSpPr>
      <dsp:spPr>
        <a:xfrm>
          <a:off x="1568112" y="1077842"/>
          <a:ext cx="301301" cy="3524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568112" y="1148335"/>
        <a:ext cx="210911" cy="211480"/>
      </dsp:txXfrm>
    </dsp:sp>
    <dsp:sp modelId="{0ED78664-D59C-4C96-8AC2-0EC300BC92D1}">
      <dsp:nvSpPr>
        <dsp:cNvPr id="0" name=""/>
        <dsp:cNvSpPr/>
      </dsp:nvSpPr>
      <dsp:spPr>
        <a:xfrm>
          <a:off x="1994482" y="827705"/>
          <a:ext cx="1421234" cy="852740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jAudio</a:t>
          </a:r>
          <a:endParaRPr lang="en-US" sz="2700" kern="1200" dirty="0"/>
        </a:p>
      </dsp:txBody>
      <dsp:txXfrm>
        <a:off x="2019458" y="852681"/>
        <a:ext cx="1371282" cy="802788"/>
      </dsp:txXfrm>
    </dsp:sp>
    <dsp:sp modelId="{55DEA9C4-C1B5-4661-878D-93396B1D5319}">
      <dsp:nvSpPr>
        <dsp:cNvPr id="0" name=""/>
        <dsp:cNvSpPr/>
      </dsp:nvSpPr>
      <dsp:spPr>
        <a:xfrm>
          <a:off x="3557840" y="1077842"/>
          <a:ext cx="301301" cy="3524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557840" y="1148335"/>
        <a:ext cx="210911" cy="211480"/>
      </dsp:txXfrm>
    </dsp:sp>
    <dsp:sp modelId="{3D68C722-F422-43F8-91BB-5D2C76FCD09D}">
      <dsp:nvSpPr>
        <dsp:cNvPr id="0" name=""/>
        <dsp:cNvSpPr/>
      </dsp:nvSpPr>
      <dsp:spPr>
        <a:xfrm>
          <a:off x="3984210" y="827705"/>
          <a:ext cx="1421234" cy="8527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features</a:t>
          </a:r>
        </a:p>
      </dsp:txBody>
      <dsp:txXfrm>
        <a:off x="4009186" y="852681"/>
        <a:ext cx="1371282" cy="802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98879-DF43-4E70-953E-02B290A5717B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48C84-AD1E-4665-A6AE-68BD18CBF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0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09FE62-8861-4074-88B0-FAD9BF49118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0450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4" y="4560889"/>
            <a:ext cx="5362575" cy="4321175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charset="0"/>
                <a:cs typeface="Times New Roman" charset="0"/>
              </a:rPr>
              <a:t>Data mining is research</a:t>
            </a:r>
          </a:p>
          <a:p>
            <a:pPr eaLnBrk="1" hangingPunct="1"/>
            <a:endParaRPr lang="en-US" dirty="0">
              <a:latin typeface="Times New Roman" charset="0"/>
              <a:cs typeface="Times New Roman" charset="0"/>
            </a:endParaRPr>
          </a:p>
          <a:p>
            <a:pPr eaLnBrk="1" hangingPunct="1"/>
            <a:endParaRPr lang="en-US" dirty="0"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585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vertical axis</a:t>
            </a:r>
            <a:r>
              <a:rPr lang="en-US" baseline="0" dirty="0"/>
              <a:t> is a higher order function of x2, this is what it means to transfer the original data into higher dimensional feature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CB00D-7F4D-485F-B9D0-A5DA8F4D016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9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CB00D-7F4D-485F-B9D0-A5DA8F4D016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42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instance-based</a:t>
            </a:r>
            <a:r>
              <a:rPr lang="en-US" baseline="0" dirty="0"/>
              <a:t> learning, n</a:t>
            </a:r>
            <a:r>
              <a:rPr lang="en-US" dirty="0"/>
              <a:t>o model (functions) is built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CB00D-7F4D-485F-B9D0-A5DA8F4D016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06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in the training process, no model</a:t>
            </a:r>
            <a:r>
              <a:rPr lang="en-US" baseline="0" dirty="0"/>
              <a:t> (function) is built.   </a:t>
            </a:r>
          </a:p>
          <a:p>
            <a:r>
              <a:rPr lang="en-US" baseline="0" dirty="0"/>
              <a:t>When K= 1, prediction is blue because only the closest example to the new sample is considered, and the closest example is blue</a:t>
            </a:r>
          </a:p>
          <a:p>
            <a:r>
              <a:rPr lang="en-US" baseline="0" dirty="0"/>
              <a:t>When k = 2, there is a tie</a:t>
            </a:r>
          </a:p>
          <a:p>
            <a:r>
              <a:rPr lang="en-US" baseline="0" dirty="0"/>
              <a:t>When k =3, the closest three examples are 2 red and 1 blue. The majority is 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CB00D-7F4D-485F-B9D0-A5DA8F4D016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60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K-NN is a very popular</a:t>
            </a:r>
            <a:r>
              <a:rPr lang="en-US" baseline="0" dirty="0"/>
              <a:t> method, often used in comparison to other classification methods.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CB00D-7F4D-485F-B9D0-A5DA8F4D016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4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DB376F-AB3D-44D4-A06B-4A102AE9FBB2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21175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4737" tIns="46538" rIns="94737" bIns="46538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5682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48C84-AD1E-4665-A6AE-68BD18CBF49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19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48C84-AD1E-4665-A6AE-68BD18CBF49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11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48C84-AD1E-4665-A6AE-68BD18CBF49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392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C9CFF7-4676-4346-A7A5-9F0551F6A782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2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DED2AE-5229-4723-803A-3C34DDF7FC68}" type="slidenum">
              <a:rPr lang="en-US"/>
              <a:pPr/>
              <a:t>7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/>
              <a:t>Data is processed to extract features for each data object. These features can be conceptualized as dimensions, and each data object can be conceptualized as a vector in this space. Classification consists of partitioning this space in useful ways that reflects some notion of similarity of the data objects.</a:t>
            </a:r>
          </a:p>
        </p:txBody>
      </p:sp>
    </p:spTree>
    <p:extLst>
      <p:ext uri="{BB962C8B-B14F-4D97-AF65-F5344CB8AC3E}">
        <p14:creationId xmlns:p14="http://schemas.microsoft.com/office/powerpoint/2010/main" val="2958572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 the problem as an n-dimensional space for n attributes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CB00D-7F4D-485F-B9D0-A5DA8F4D016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52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093CE2-43F6-48C1-99C8-AA031BACCB97}" type="slidenum">
              <a:rPr lang="zh-CN" altLang="en-US"/>
              <a:pPr/>
              <a:t>57</a:t>
            </a:fld>
            <a:endParaRPr lang="zh-CN" altLang="en-US"/>
          </a:p>
        </p:txBody>
      </p:sp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991" y="4344359"/>
            <a:ext cx="5030018" cy="4114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12007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8C6EC8-C06E-4CC1-A01F-3AB420BEF35D}" type="slidenum">
              <a:rPr lang="zh-CN" altLang="en-US"/>
              <a:pPr/>
              <a:t>58</a:t>
            </a:fld>
            <a:endParaRPr lang="zh-CN" alt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991" y="4344359"/>
            <a:ext cx="5030018" cy="4114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dirty="0"/>
              <a:t>This taxonomy has been used in MIREX</a:t>
            </a:r>
            <a:r>
              <a:rPr lang="en-US" altLang="zh-CN" baseline="0" dirty="0"/>
              <a:t> since 2007. You won’t really know how good or bad a taxonomy is until you start using it. We will cover studies based on this taxonomy when we talk about annotations in a few minutes.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614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48C84-AD1E-4665-A6AE-68BD18CBF4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23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Induction</a:t>
            </a:r>
            <a:r>
              <a:rPr lang="en-US" baseline="0" dirty="0"/>
              <a:t> = build the model; deduction: use the model to predict on unseen (new) instances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CB00D-7F4D-485F-B9D0-A5DA8F4D016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07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a very simplified</a:t>
            </a:r>
            <a:r>
              <a:rPr lang="en-US" baseline="0" dirty="0"/>
              <a:t> EXAMPLE. It is meant to illustrate the idea.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CB00D-7F4D-485F-B9D0-A5DA8F4D016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86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CB00D-7F4D-485F-B9D0-A5DA8F4D016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962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the margin matters?</a:t>
            </a:r>
            <a:r>
              <a:rPr lang="en-US" baseline="0" dirty="0"/>
              <a:t> Because you don’t know where the unknown data will appear, and thus a bigger margin would have more chance to classify unknown data correctly. See B2 in the above picture as an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CB00D-7F4D-485F-B9D0-A5DA8F4D016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00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Samples on the margin</a:t>
            </a:r>
            <a:r>
              <a:rPr lang="en-US" baseline="0" dirty="0"/>
              <a:t> are called support vectors. </a:t>
            </a:r>
            <a:r>
              <a:rPr lang="en-US" dirty="0"/>
              <a:t>This is how the name Support</a:t>
            </a:r>
            <a:r>
              <a:rPr lang="en-US" baseline="0" dirty="0"/>
              <a:t> vector machines is from.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CB00D-7F4D-485F-B9D0-A5DA8F4D016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75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CB00D-7F4D-485F-B9D0-A5DA8F4D016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1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29038" y="6177400"/>
            <a:ext cx="4121771" cy="5445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68979" y="6177399"/>
            <a:ext cx="2153438" cy="54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hidden">
          <a:xfrm>
            <a:off x="0" y="1724025"/>
            <a:ext cx="9144000" cy="2619375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18824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39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HathiTru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571500" y="1524000"/>
            <a:ext cx="8001000" cy="1588"/>
          </a:xfrm>
          <a:prstGeom prst="line">
            <a:avLst/>
          </a:prstGeom>
          <a:noFill/>
          <a:ln w="12700">
            <a:solidFill>
              <a:srgbClr val="D57007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3"/>
            <a:ext cx="8229600" cy="48958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8138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HathiTru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775859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2" y="593369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2" y="1536633"/>
            <a:ext cx="39998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050"/>
            </a:lvl1pPr>
            <a:lvl2pPr lvl="1">
              <a:spcBef>
                <a:spcPts val="0"/>
              </a:spcBef>
              <a:buSzPct val="100000"/>
              <a:defRPr sz="900"/>
            </a:lvl2pPr>
            <a:lvl3pPr lvl="2">
              <a:spcBef>
                <a:spcPts val="0"/>
              </a:spcBef>
              <a:buSzPct val="100000"/>
              <a:defRPr sz="900"/>
            </a:lvl3pPr>
            <a:lvl4pPr lvl="3">
              <a:spcBef>
                <a:spcPts val="0"/>
              </a:spcBef>
              <a:buSzPct val="100000"/>
              <a:defRPr sz="900"/>
            </a:lvl4pPr>
            <a:lvl5pPr lvl="4">
              <a:spcBef>
                <a:spcPts val="0"/>
              </a:spcBef>
              <a:buSzPct val="100000"/>
              <a:defRPr sz="900"/>
            </a:lvl5pPr>
            <a:lvl6pPr lvl="5">
              <a:spcBef>
                <a:spcPts val="0"/>
              </a:spcBef>
              <a:buSzPct val="100000"/>
              <a:defRPr sz="900"/>
            </a:lvl6pPr>
            <a:lvl7pPr lvl="6">
              <a:spcBef>
                <a:spcPts val="0"/>
              </a:spcBef>
              <a:buSzPct val="100000"/>
              <a:defRPr sz="900"/>
            </a:lvl7pPr>
            <a:lvl8pPr lvl="7">
              <a:spcBef>
                <a:spcPts val="0"/>
              </a:spcBef>
              <a:buSzPct val="100000"/>
              <a:defRPr sz="900"/>
            </a:lvl8pPr>
            <a:lvl9pPr lvl="8">
              <a:spcBef>
                <a:spcPts val="0"/>
              </a:spcBef>
              <a:buSzPct val="100000"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2" y="1536633"/>
            <a:ext cx="39998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050"/>
            </a:lvl1pPr>
            <a:lvl2pPr lvl="1">
              <a:spcBef>
                <a:spcPts val="0"/>
              </a:spcBef>
              <a:buSzPct val="100000"/>
              <a:defRPr sz="900"/>
            </a:lvl2pPr>
            <a:lvl3pPr lvl="2">
              <a:spcBef>
                <a:spcPts val="0"/>
              </a:spcBef>
              <a:buSzPct val="100000"/>
              <a:defRPr sz="900"/>
            </a:lvl3pPr>
            <a:lvl4pPr lvl="3">
              <a:spcBef>
                <a:spcPts val="0"/>
              </a:spcBef>
              <a:buSzPct val="100000"/>
              <a:defRPr sz="900"/>
            </a:lvl4pPr>
            <a:lvl5pPr lvl="4">
              <a:spcBef>
                <a:spcPts val="0"/>
              </a:spcBef>
              <a:buSzPct val="100000"/>
              <a:defRPr sz="900"/>
            </a:lvl5pPr>
            <a:lvl6pPr lvl="5">
              <a:spcBef>
                <a:spcPts val="0"/>
              </a:spcBef>
              <a:buSzPct val="100000"/>
              <a:defRPr sz="900"/>
            </a:lvl6pPr>
            <a:lvl7pPr lvl="6">
              <a:spcBef>
                <a:spcPts val="0"/>
              </a:spcBef>
              <a:buSzPct val="100000"/>
              <a:defRPr sz="900"/>
            </a:lvl7pPr>
            <a:lvl8pPr lvl="7">
              <a:spcBef>
                <a:spcPts val="0"/>
              </a:spcBef>
              <a:buSzPct val="100000"/>
              <a:defRPr sz="900"/>
            </a:lvl8pPr>
            <a:lvl9pPr lvl="8">
              <a:spcBef>
                <a:spcPts val="0"/>
              </a:spcBef>
              <a:buSzPct val="100000"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346111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176964"/>
            <a:ext cx="4121771" cy="5445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68590" y="6176963"/>
            <a:ext cx="2153438" cy="54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368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901664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754401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176964"/>
            <a:ext cx="4121771" cy="5445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68590" y="6176963"/>
            <a:ext cx="2153438" cy="54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6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1286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1286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176964"/>
            <a:ext cx="4121771" cy="5445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68590" y="6176963"/>
            <a:ext cx="2153438" cy="54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77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4597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4597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176964"/>
            <a:ext cx="4121771" cy="5445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8590" y="6176963"/>
            <a:ext cx="2153438" cy="54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26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176964"/>
            <a:ext cx="4121771" cy="5445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68590" y="6176963"/>
            <a:ext cx="2153438" cy="54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22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176964"/>
            <a:ext cx="4121771" cy="5445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68590" y="6176963"/>
            <a:ext cx="2153438" cy="54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15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176964"/>
            <a:ext cx="4121771" cy="5445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68590" y="6176963"/>
            <a:ext cx="2153438" cy="54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63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176964"/>
            <a:ext cx="4121771" cy="5445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68590" y="6176963"/>
            <a:ext cx="2153438" cy="54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3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6176963"/>
            <a:ext cx="9144001" cy="691671"/>
          </a:xfrm>
          <a:prstGeom prst="rect">
            <a:avLst/>
          </a:prstGeom>
          <a:solidFill>
            <a:srgbClr val="319F8D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Franklin Gothic Book Regular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059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176964"/>
            <a:ext cx="4121771" cy="5445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95000"/>
                    <a:lumOff val="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fld id="{B0C4986D-6BE9-4264-908F-02DB36FD8D6C}" type="datetime1">
              <a:rPr lang="en-US" smtClean="0"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68590" y="6176963"/>
            <a:ext cx="2153438" cy="54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r>
              <a:rPr lang="en-US"/>
              <a:t>Footer Text</a:t>
            </a:r>
            <a:endParaRPr lang="en-US" dirty="0"/>
          </a:p>
        </p:txBody>
      </p:sp>
      <p:pic>
        <p:nvPicPr>
          <p:cNvPr id="7" name="image2.png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740198" y="6224845"/>
            <a:ext cx="329246" cy="500442"/>
          </a:xfrm>
          <a:prstGeom prst="rect">
            <a:avLst/>
          </a:prstGeom>
        </p:spPr>
      </p:pic>
      <p:pic>
        <p:nvPicPr>
          <p:cNvPr id="10" name="image1.jpeg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171199" y="6224846"/>
            <a:ext cx="344152" cy="46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Franklin Gothic Book" charset="0"/>
          <a:ea typeface="Franklin Gothic Book" charset="0"/>
          <a:cs typeface="Franklin Gothic Book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b="0" i="0" kern="1200">
          <a:solidFill>
            <a:schemeClr val="tx1"/>
          </a:solidFill>
          <a:latin typeface="Franklin Gothic Book" charset="0"/>
          <a:ea typeface="Franklin Gothic Book" charset="0"/>
          <a:cs typeface="Franklin Gothic Book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Courier New" charset="0"/>
        <a:buChar char="o"/>
        <a:defRPr sz="1800" b="0" i="0" kern="1200">
          <a:solidFill>
            <a:schemeClr val="tx1"/>
          </a:solidFill>
          <a:latin typeface="Franklin Gothic Book" charset="0"/>
          <a:ea typeface="Franklin Gothic Book" charset="0"/>
          <a:cs typeface="Franklin Gothic Book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charset="2"/>
        <a:buChar char="§"/>
        <a:defRPr sz="1500" b="0" i="0" kern="1200">
          <a:solidFill>
            <a:schemeClr val="tx1"/>
          </a:solidFill>
          <a:latin typeface="Franklin Gothic Book" charset="0"/>
          <a:ea typeface="Franklin Gothic Book" charset="0"/>
          <a:cs typeface="Franklin Gothic Book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b="0" i="0" kern="1200">
          <a:solidFill>
            <a:schemeClr val="tx1"/>
          </a:solidFill>
          <a:latin typeface="Franklin Gothic Book" charset="0"/>
          <a:ea typeface="Franklin Gothic Book" charset="0"/>
          <a:cs typeface="Franklin Gothic Book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Courier New" charset="0"/>
        <a:buChar char="o"/>
        <a:defRPr sz="1350" b="0" i="0" kern="1200">
          <a:solidFill>
            <a:schemeClr val="tx1"/>
          </a:solidFill>
          <a:latin typeface="Franklin Gothic Book" charset="0"/>
          <a:ea typeface="Franklin Gothic Book" charset="0"/>
          <a:cs typeface="Franklin Gothic Book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7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7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exec/obidos/ASIN/0123748569/departmofcompute" TargetMode="External"/><Relationship Id="rId2" Type="http://schemas.openxmlformats.org/officeDocument/2006/relationships/hyperlink" Target="http://www.cs.waikato.ac.nz/ml/weka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ocs.rapidminer.com/downloads/DataMiningForTheMasses.pdf" TargetMode="External"/><Relationship Id="rId4" Type="http://schemas.openxmlformats.org/officeDocument/2006/relationships/hyperlink" Target="https://my.rapidminer.com/nexus/account/index.html#downloads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23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notesSlide" Target="../notesSlides/notesSlide18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a/aa/Fourier2.jpg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3.xml"/><Relationship Id="rId2" Type="http://schemas.openxmlformats.org/officeDocument/2006/relationships/video" Target="../media/media6.gif"/><Relationship Id="rId1" Type="http://schemas.microsoft.com/office/2007/relationships/media" Target="../media/media6.gif"/><Relationship Id="rId6" Type="http://schemas.openxmlformats.org/officeDocument/2006/relationships/hyperlink" Target="http://jmir.sourceforge.net/" TargetMode="External"/><Relationship Id="rId11" Type="http://schemas.microsoft.com/office/2007/relationships/diagramDrawing" Target="../diagrams/drawing3.xml"/><Relationship Id="rId5" Type="http://schemas.openxmlformats.org/officeDocument/2006/relationships/hyperlink" Target="http://jmir.sourceforge.net/index_jAudio.html" TargetMode="External"/><Relationship Id="rId10" Type="http://schemas.openxmlformats.org/officeDocument/2006/relationships/diagramColors" Target="../diagrams/colors3.xml"/><Relationship Id="rId4" Type="http://schemas.openxmlformats.org/officeDocument/2006/relationships/image" Target="../media/image30.png"/><Relationship Id="rId9" Type="http://schemas.openxmlformats.org/officeDocument/2006/relationships/diagramQuickStyle" Target="../diagrams/quickStyle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1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hyperlink" Target="http://www.music-ir.org/mirex/results/2007/am_tzan.eval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9.w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0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1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" y="2514600"/>
            <a:ext cx="9144000" cy="838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800" dirty="0">
                <a:effectLst/>
              </a:rPr>
              <a:t>Quick and Painless Introduction to </a:t>
            </a:r>
            <a:br>
              <a:rPr lang="en-US" sz="4800" dirty="0">
                <a:effectLst/>
              </a:rPr>
            </a:br>
            <a:r>
              <a:rPr lang="en-US" sz="4800" dirty="0">
                <a:effectLst/>
              </a:rPr>
              <a:t>Machine Learning </a:t>
            </a:r>
            <a:endParaRPr lang="en-US" sz="4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076" name="Text Box 8"/>
          <p:cNvSpPr txBox="1">
            <a:spLocks noChangeArrowheads="1"/>
          </p:cNvSpPr>
          <p:nvPr/>
        </p:nvSpPr>
        <p:spPr bwMode="auto">
          <a:xfrm>
            <a:off x="609600" y="4357635"/>
            <a:ext cx="4495800" cy="1769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/>
              <a:t>J. Stephen Downie</a:t>
            </a:r>
          </a:p>
          <a:p>
            <a:pPr algn="ctr">
              <a:spcBef>
                <a:spcPct val="50000"/>
              </a:spcBef>
            </a:pPr>
            <a:r>
              <a:rPr lang="en-US" dirty="0"/>
              <a:t>School of Information Sciences</a:t>
            </a:r>
          </a:p>
          <a:p>
            <a:pPr algn="ctr">
              <a:spcBef>
                <a:spcPct val="50000"/>
              </a:spcBef>
            </a:pPr>
            <a:r>
              <a:rPr lang="en-US" dirty="0"/>
              <a:t>University of Illinois at Urbana-Champaign</a:t>
            </a:r>
          </a:p>
          <a:p>
            <a:pPr algn="ctr">
              <a:spcBef>
                <a:spcPct val="50000"/>
              </a:spcBef>
            </a:pPr>
            <a:r>
              <a:rPr lang="en-US" dirty="0"/>
              <a:t>jdownie@illinois.edu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4690152" y="4343400"/>
            <a:ext cx="4495800" cy="1769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/>
              <a:t>Xiao Hu</a:t>
            </a:r>
          </a:p>
          <a:p>
            <a:pPr algn="ctr">
              <a:spcBef>
                <a:spcPct val="50000"/>
              </a:spcBef>
            </a:pPr>
            <a:r>
              <a:rPr lang="en-US" dirty="0"/>
              <a:t>Faculty of Education</a:t>
            </a:r>
          </a:p>
          <a:p>
            <a:pPr algn="ctr">
              <a:spcBef>
                <a:spcPct val="50000"/>
              </a:spcBef>
            </a:pPr>
            <a:r>
              <a:rPr lang="en-US" dirty="0"/>
              <a:t>University of Hong Kong</a:t>
            </a:r>
          </a:p>
          <a:p>
            <a:pPr algn="ctr">
              <a:spcBef>
                <a:spcPct val="50000"/>
              </a:spcBef>
            </a:pPr>
            <a:r>
              <a:rPr lang="en-US" dirty="0"/>
              <a:t>xiaoxhu@hku.hk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283" y="61598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Input Data: Supervised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388403E-8056-4B54-843E-5778CB474BF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3316010"/>
              </p:ext>
            </p:extLst>
          </p:nvPr>
        </p:nvGraphicFramePr>
        <p:xfrm>
          <a:off x="427055" y="1387161"/>
          <a:ext cx="8229600" cy="1752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4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800" dirty="0"/>
                        <a:t>Item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dirty="0"/>
                        <a:t>of Interest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4"/>
                          </a:solidFill>
                        </a:rPr>
                        <a:t>GROUNDTRUTH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Feature1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Feature2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Feature</a:t>
                      </a:r>
                      <a:r>
                        <a:rPr lang="en-US" sz="1800" baseline="0" dirty="0" err="1"/>
                        <a:t>X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ObjectName1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Label1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ValueX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ObjectName2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Label2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ValueX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ObjectNameX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Label3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ValueX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7337542"/>
              </p:ext>
            </p:extLst>
          </p:nvPr>
        </p:nvGraphicFramePr>
        <p:xfrm>
          <a:off x="419519" y="3578225"/>
          <a:ext cx="8229600" cy="1478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2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 dirty="0"/>
                        <a:t>Bird</a:t>
                      </a:r>
                      <a:r>
                        <a:rPr lang="en-US" sz="1800" baseline="0" dirty="0"/>
                        <a:t> (Band #)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4"/>
                          </a:solidFill>
                        </a:rPr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Height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Mass (kg)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Colour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Daffy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Woody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Brown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9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030" y="152400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Input Data: Unsupervised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623063"/>
              </p:ext>
            </p:extLst>
          </p:nvPr>
        </p:nvGraphicFramePr>
        <p:xfrm>
          <a:off x="449580" y="1651953"/>
          <a:ext cx="8229600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Item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dirty="0"/>
                        <a:t>of Interest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Feature1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Feature2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Feature</a:t>
                      </a:r>
                      <a:r>
                        <a:rPr lang="en-US" sz="1800" baseline="0" dirty="0" err="1"/>
                        <a:t>X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ObjectName1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ValueX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ObjectName2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ValueX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ObjectNameX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ValueX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388403E-8056-4B54-843E-5778CB474BF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7741227"/>
              </p:ext>
            </p:extLst>
          </p:nvPr>
        </p:nvGraphicFramePr>
        <p:xfrm>
          <a:off x="449580" y="3581400"/>
          <a:ext cx="8229600" cy="1478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 dirty="0"/>
                        <a:t>Bird</a:t>
                      </a:r>
                      <a:r>
                        <a:rPr lang="en-US" sz="1800" baseline="0" dirty="0"/>
                        <a:t> (Band #)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Height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Mass (kg)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Colour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Brown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209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/>
              <a:t>Supervised learning</a:t>
            </a:r>
          </a:p>
          <a:p>
            <a:r>
              <a:rPr lang="en-US" sz="2800" dirty="0"/>
              <a:t>Decision Tree</a:t>
            </a:r>
          </a:p>
          <a:p>
            <a:r>
              <a:rPr lang="en-US" sz="2800" dirty="0"/>
              <a:t>Support Vector Machines (SVM)</a:t>
            </a:r>
          </a:p>
          <a:p>
            <a:r>
              <a:rPr lang="en-US" sz="2800" dirty="0"/>
              <a:t>K-Nearest Neighbor  (</a:t>
            </a:r>
            <a:r>
              <a:rPr lang="en-US" sz="2800" dirty="0" err="1"/>
              <a:t>kNN</a:t>
            </a:r>
            <a:r>
              <a:rPr lang="en-US" sz="2800" dirty="0"/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55044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66800" y="304800"/>
            <a:ext cx="7696200" cy="609600"/>
          </a:xfrm>
        </p:spPr>
        <p:txBody>
          <a:bodyPr lIns="90488" tIns="44450" rIns="90488" bIns="44450" anchor="b">
            <a:noAutofit/>
          </a:bodyPr>
          <a:lstStyle/>
          <a:p>
            <a:pPr eaLnBrk="1" hangingPunct="1"/>
            <a:r>
              <a:rPr lang="en-US" sz="4000" dirty="0"/>
              <a:t>Illustrating Classification Task</a:t>
            </a:r>
          </a:p>
        </p:txBody>
      </p:sp>
      <p:graphicFrame>
        <p:nvGraphicFramePr>
          <p:cNvPr id="27650" name="Object 26"/>
          <p:cNvGraphicFramePr>
            <a:graphicFrameLocks noGrp="1" noChangeAspect="1"/>
          </p:cNvGraphicFramePr>
          <p:nvPr>
            <p:ph idx="4294967295"/>
            <p:extLst/>
          </p:nvPr>
        </p:nvGraphicFramePr>
        <p:xfrm>
          <a:off x="1219200" y="1447800"/>
          <a:ext cx="6621462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Visio" r:id="rId4" imgW="8424875" imgH="6279741" progId="">
                  <p:embed/>
                </p:oleObj>
              </mc:Choice>
              <mc:Fallback>
                <p:oleObj name="Visio" r:id="rId4" imgW="8424875" imgH="6279741" progId="">
                  <p:embed/>
                  <p:pic>
                    <p:nvPicPr>
                      <p:cNvPr id="27650" name="Object 2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447800"/>
                        <a:ext cx="6621462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086600" y="14478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Two steps</a:t>
            </a:r>
          </a:p>
        </p:txBody>
      </p:sp>
    </p:spTree>
    <p:extLst>
      <p:ext uri="{BB962C8B-B14F-4D97-AF65-F5344CB8AC3E}">
        <p14:creationId xmlns:p14="http://schemas.microsoft.com/office/powerpoint/2010/main" val="2295556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802728" y="107949"/>
            <a:ext cx="7886700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4000" dirty="0"/>
              <a:t>What is a Decision Tree?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447800"/>
            <a:ext cx="8991600" cy="51054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>
                <a:ea typeface="+mn-ea"/>
              </a:rPr>
              <a:t>The classification model is represented as a tree</a:t>
            </a:r>
          </a:p>
          <a:p>
            <a:pPr lvl="1" eaLnBrk="1" hangingPunct="1">
              <a:defRPr/>
            </a:pPr>
            <a:r>
              <a:rPr lang="en-US" sz="2400" dirty="0"/>
              <a:t>Each node represents a decision based on one attribute of data</a:t>
            </a:r>
          </a:p>
          <a:p>
            <a:pPr lvl="1" eaLnBrk="1" hangingPunct="1">
              <a:defRPr/>
            </a:pPr>
            <a:r>
              <a:rPr lang="en-US" sz="2400" dirty="0"/>
              <a:t>Given a new instance of the problem, </a:t>
            </a:r>
            <a:r>
              <a:rPr lang="en-US" sz="2400" dirty="0">
                <a:solidFill>
                  <a:schemeClr val="accent2"/>
                </a:solidFill>
              </a:rPr>
              <a:t>following a path in the tree will give a class label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61" y="3235325"/>
            <a:ext cx="3716847" cy="291465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948238" y="3298825"/>
            <a:ext cx="3890962" cy="2689225"/>
            <a:chOff x="4948238" y="3298825"/>
            <a:chExt cx="3890962" cy="2689225"/>
          </a:xfrm>
        </p:grpSpPr>
        <p:sp>
          <p:nvSpPr>
            <p:cNvPr id="7" name="Line 9"/>
            <p:cNvSpPr>
              <a:spLocks noChangeShapeType="1"/>
            </p:cNvSpPr>
            <p:nvPr/>
          </p:nvSpPr>
          <p:spPr bwMode="auto">
            <a:xfrm>
              <a:off x="6965950" y="5083175"/>
              <a:ext cx="242888" cy="5270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 flipH="1">
              <a:off x="5835650" y="5083175"/>
              <a:ext cx="323850" cy="5270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 flipH="1">
              <a:off x="6481763" y="4289425"/>
              <a:ext cx="403225" cy="52863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>
              <a:off x="7693025" y="4289425"/>
              <a:ext cx="484188" cy="52863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6643688" y="3562350"/>
              <a:ext cx="565150" cy="4635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 flipH="1">
              <a:off x="5270500" y="3562350"/>
              <a:ext cx="565150" cy="4635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Text Box 15"/>
            <p:cNvSpPr txBox="1">
              <a:spLocks noChangeArrowheads="1"/>
            </p:cNvSpPr>
            <p:nvPr/>
          </p:nvSpPr>
          <p:spPr bwMode="auto">
            <a:xfrm>
              <a:off x="5788025" y="3298825"/>
              <a:ext cx="936625" cy="34925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2"/>
                <a:buNone/>
              </a:pPr>
              <a:r>
                <a:rPr lang="en-US" sz="1600" b="1">
                  <a:solidFill>
                    <a:srgbClr val="2D1993"/>
                  </a:solidFill>
                  <a:latin typeface="Arial" charset="0"/>
                </a:rPr>
                <a:t>Refund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14" name="Text Box 16"/>
            <p:cNvSpPr txBox="1">
              <a:spLocks noChangeArrowheads="1"/>
            </p:cNvSpPr>
            <p:nvPr/>
          </p:nvSpPr>
          <p:spPr bwMode="auto">
            <a:xfrm>
              <a:off x="6804025" y="4025900"/>
              <a:ext cx="935038" cy="34925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2"/>
                <a:buNone/>
              </a:pPr>
              <a:r>
                <a:rPr lang="en-US" sz="1600" b="1">
                  <a:solidFill>
                    <a:srgbClr val="2D1993"/>
                  </a:solidFill>
                  <a:latin typeface="Arial" charset="0"/>
                </a:rPr>
                <a:t>MarSt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6078538" y="4818063"/>
              <a:ext cx="968375" cy="34925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2"/>
                <a:buNone/>
              </a:pPr>
              <a:r>
                <a:rPr lang="en-US" sz="1600" b="1">
                  <a:solidFill>
                    <a:srgbClr val="2D1993"/>
                  </a:solidFill>
                  <a:latin typeface="Arial" charset="0"/>
                </a:rPr>
                <a:t>TaxInc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16" name="AutoShape 18"/>
            <p:cNvSpPr>
              <a:spLocks noChangeArrowheads="1"/>
            </p:cNvSpPr>
            <p:nvPr/>
          </p:nvSpPr>
          <p:spPr bwMode="auto">
            <a:xfrm>
              <a:off x="7005638" y="5607050"/>
              <a:ext cx="627062" cy="366713"/>
            </a:xfrm>
            <a:prstGeom prst="roundRect">
              <a:avLst>
                <a:gd name="adj" fmla="val 16769"/>
              </a:avLst>
            </a:prstGeom>
            <a:solidFill>
              <a:srgbClr val="33CCFF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latin typeface="Arial" charset="0"/>
              </a:endParaRPr>
            </a:p>
          </p:txBody>
        </p:sp>
        <p:sp>
          <p:nvSpPr>
            <p:cNvPr id="17" name="Text Box 19"/>
            <p:cNvSpPr txBox="1">
              <a:spLocks noChangeArrowheads="1"/>
            </p:cNvSpPr>
            <p:nvPr/>
          </p:nvSpPr>
          <p:spPr bwMode="auto">
            <a:xfrm>
              <a:off x="6929438" y="5607050"/>
              <a:ext cx="685800" cy="3365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2"/>
                <a:buNone/>
              </a:pPr>
              <a:r>
                <a:rPr lang="en-US" sz="1600" b="1">
                  <a:solidFill>
                    <a:srgbClr val="800000"/>
                  </a:solidFill>
                  <a:latin typeface="Arial" charset="0"/>
                </a:rPr>
                <a:t>YES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18" name="AutoShape 20"/>
            <p:cNvSpPr>
              <a:spLocks noChangeArrowheads="1"/>
            </p:cNvSpPr>
            <p:nvPr/>
          </p:nvSpPr>
          <p:spPr bwMode="auto">
            <a:xfrm>
              <a:off x="5513388" y="5624513"/>
              <a:ext cx="654050" cy="363537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latin typeface="Arial" charset="0"/>
              </a:endParaRPr>
            </a:p>
          </p:txBody>
        </p:sp>
        <p:sp>
          <p:nvSpPr>
            <p:cNvPr id="19" name="Text Box 21"/>
            <p:cNvSpPr txBox="1">
              <a:spLocks noChangeArrowheads="1"/>
            </p:cNvSpPr>
            <p:nvPr/>
          </p:nvSpPr>
          <p:spPr bwMode="auto">
            <a:xfrm>
              <a:off x="5610225" y="5610225"/>
              <a:ext cx="488950" cy="3365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2"/>
                <a:buNone/>
              </a:pPr>
              <a:r>
                <a:rPr lang="en-US" sz="1600" b="1">
                  <a:solidFill>
                    <a:srgbClr val="800000"/>
                  </a:solidFill>
                  <a:latin typeface="Arial" charset="0"/>
                </a:rPr>
                <a:t>NO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20" name="AutoShape 22"/>
            <p:cNvSpPr>
              <a:spLocks noChangeArrowheads="1"/>
            </p:cNvSpPr>
            <p:nvPr/>
          </p:nvSpPr>
          <p:spPr bwMode="auto">
            <a:xfrm>
              <a:off x="4948238" y="4040188"/>
              <a:ext cx="685800" cy="347662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latin typeface="Arial" charset="0"/>
              </a:endParaRPr>
            </a:p>
          </p:txBody>
        </p:sp>
        <p:sp>
          <p:nvSpPr>
            <p:cNvPr id="21" name="Text Box 23"/>
            <p:cNvSpPr txBox="1">
              <a:spLocks noChangeArrowheads="1"/>
            </p:cNvSpPr>
            <p:nvPr/>
          </p:nvSpPr>
          <p:spPr bwMode="auto">
            <a:xfrm>
              <a:off x="5043488" y="4025900"/>
              <a:ext cx="488950" cy="3365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2"/>
                <a:buNone/>
              </a:pPr>
              <a:r>
                <a:rPr lang="en-US" sz="1600" b="1">
                  <a:solidFill>
                    <a:srgbClr val="800000"/>
                  </a:solidFill>
                  <a:latin typeface="Arial" charset="0"/>
                </a:rPr>
                <a:t>NO</a:t>
              </a:r>
              <a:endParaRPr lang="en-US" sz="1600">
                <a:solidFill>
                  <a:srgbClr val="00FFFF"/>
                </a:solidFill>
                <a:latin typeface="Arial" charset="0"/>
              </a:endParaRPr>
            </a:p>
          </p:txBody>
        </p:sp>
        <p:sp>
          <p:nvSpPr>
            <p:cNvPr id="22" name="AutoShape 24"/>
            <p:cNvSpPr>
              <a:spLocks noChangeArrowheads="1"/>
            </p:cNvSpPr>
            <p:nvPr/>
          </p:nvSpPr>
          <p:spPr bwMode="auto">
            <a:xfrm>
              <a:off x="7843838" y="4845050"/>
              <a:ext cx="685800" cy="381000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1400" b="1">
                <a:latin typeface="Arial" charset="0"/>
              </a:endParaRPr>
            </a:p>
          </p:txBody>
        </p:sp>
        <p:sp>
          <p:nvSpPr>
            <p:cNvPr id="23" name="Text Box 25"/>
            <p:cNvSpPr txBox="1">
              <a:spLocks noChangeArrowheads="1"/>
            </p:cNvSpPr>
            <p:nvPr/>
          </p:nvSpPr>
          <p:spPr bwMode="auto">
            <a:xfrm>
              <a:off x="7920038" y="4845050"/>
              <a:ext cx="488950" cy="3365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2"/>
                <a:buNone/>
              </a:pPr>
              <a:r>
                <a:rPr lang="en-US" sz="1600" b="1">
                  <a:solidFill>
                    <a:srgbClr val="800000"/>
                  </a:solidFill>
                  <a:latin typeface="Arial" charset="0"/>
                </a:rPr>
                <a:t>NO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24" name="Text Box 26"/>
            <p:cNvSpPr txBox="1">
              <a:spLocks noChangeArrowheads="1"/>
            </p:cNvSpPr>
            <p:nvPr/>
          </p:nvSpPr>
          <p:spPr bwMode="auto">
            <a:xfrm>
              <a:off x="5060950" y="3562350"/>
              <a:ext cx="533400" cy="3365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2"/>
                <a:buNone/>
              </a:pPr>
              <a:r>
                <a:rPr lang="en-US" sz="1600">
                  <a:latin typeface="Arial" charset="0"/>
                </a:rPr>
                <a:t>Yes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25" name="Text Box 27"/>
            <p:cNvSpPr txBox="1">
              <a:spLocks noChangeArrowheads="1"/>
            </p:cNvSpPr>
            <p:nvPr/>
          </p:nvSpPr>
          <p:spPr bwMode="auto">
            <a:xfrm>
              <a:off x="6926263" y="3562350"/>
              <a:ext cx="442912" cy="3365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2"/>
                <a:buNone/>
              </a:pPr>
              <a:r>
                <a:rPr lang="en-US" sz="1600">
                  <a:latin typeface="Arial" charset="0"/>
                </a:rPr>
                <a:t>No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26" name="Text Box 28"/>
            <p:cNvSpPr txBox="1">
              <a:spLocks noChangeArrowheads="1"/>
            </p:cNvSpPr>
            <p:nvPr/>
          </p:nvSpPr>
          <p:spPr bwMode="auto">
            <a:xfrm>
              <a:off x="7908925" y="4327525"/>
              <a:ext cx="930275" cy="3365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2"/>
                <a:buNone/>
              </a:pPr>
              <a:r>
                <a:rPr lang="en-US" sz="1600">
                  <a:latin typeface="Arial" charset="0"/>
                </a:rPr>
                <a:t>Married</a:t>
              </a:r>
              <a:r>
                <a:rPr lang="en-US" sz="1600">
                  <a:solidFill>
                    <a:schemeClr val="bg2"/>
                  </a:solidFill>
                  <a:latin typeface="Arial" charset="0"/>
                </a:rPr>
                <a:t> </a:t>
              </a:r>
            </a:p>
          </p:txBody>
        </p:sp>
        <p:sp>
          <p:nvSpPr>
            <p:cNvPr id="27" name="Text Box 29"/>
            <p:cNvSpPr txBox="1">
              <a:spLocks noChangeArrowheads="1"/>
            </p:cNvSpPr>
            <p:nvPr/>
          </p:nvSpPr>
          <p:spPr bwMode="auto">
            <a:xfrm>
              <a:off x="5692775" y="4356100"/>
              <a:ext cx="1660525" cy="3365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2"/>
                <a:buNone/>
              </a:pPr>
              <a:r>
                <a:rPr lang="en-US" sz="1600">
                  <a:latin typeface="Arial" charset="0"/>
                </a:rPr>
                <a:t>Single, Divorced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28" name="Text Box 30"/>
            <p:cNvSpPr txBox="1">
              <a:spLocks noChangeArrowheads="1"/>
            </p:cNvSpPr>
            <p:nvPr/>
          </p:nvSpPr>
          <p:spPr bwMode="auto">
            <a:xfrm>
              <a:off x="5313363" y="5148263"/>
              <a:ext cx="720725" cy="3365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2"/>
                <a:buNone/>
              </a:pPr>
              <a:r>
                <a:rPr lang="en-US" sz="1600">
                  <a:latin typeface="Arial" charset="0"/>
                </a:rPr>
                <a:t>&lt; 80K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29" name="Text Box 31"/>
            <p:cNvSpPr txBox="1">
              <a:spLocks noChangeArrowheads="1"/>
            </p:cNvSpPr>
            <p:nvPr/>
          </p:nvSpPr>
          <p:spPr bwMode="auto">
            <a:xfrm>
              <a:off x="7088188" y="5148263"/>
              <a:ext cx="720725" cy="3365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2"/>
                <a:buNone/>
              </a:pPr>
              <a:r>
                <a:rPr lang="en-US" sz="1600">
                  <a:latin typeface="Arial" charset="0"/>
                </a:rPr>
                <a:t>&gt; 80K</a:t>
              </a:r>
              <a:endParaRPr lang="en-US" sz="1600">
                <a:solidFill>
                  <a:schemeClr val="bg2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695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69726" y="283987"/>
            <a:ext cx="7696200" cy="609600"/>
          </a:xfrm>
        </p:spPr>
        <p:txBody>
          <a:bodyPr lIns="90488" tIns="44450" rIns="90488" bIns="44450" anchor="b">
            <a:noAutofit/>
          </a:bodyPr>
          <a:lstStyle/>
          <a:p>
            <a:pPr algn="ctr" eaLnBrk="1" hangingPunct="1"/>
            <a:r>
              <a:rPr lang="en-US" sz="4000" dirty="0"/>
              <a:t>An Example of Decision Tree</a:t>
            </a:r>
          </a:p>
        </p:txBody>
      </p:sp>
      <p:grpSp>
        <p:nvGrpSpPr>
          <p:cNvPr id="31749" name="Group 3"/>
          <p:cNvGrpSpPr>
            <a:grpSpLocks/>
          </p:cNvGrpSpPr>
          <p:nvPr/>
        </p:nvGrpSpPr>
        <p:grpSpPr bwMode="auto">
          <a:xfrm>
            <a:off x="228600" y="2233015"/>
            <a:ext cx="4712071" cy="4028086"/>
            <a:chOff x="288" y="1344"/>
            <a:chExt cx="2634" cy="2323"/>
          </a:xfrm>
        </p:grpSpPr>
        <p:graphicFrame>
          <p:nvGraphicFramePr>
            <p:cNvPr id="31746" name="Object 4"/>
            <p:cNvGraphicFramePr>
              <a:graphicFrameLocks noChangeAspect="1"/>
            </p:cNvGraphicFramePr>
            <p:nvPr/>
          </p:nvGraphicFramePr>
          <p:xfrm>
            <a:off x="288" y="1344"/>
            <a:ext cx="2246" cy="2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5" name="Document" r:id="rId4" imgW="5404104" imgH="5779008" progId="Word.Document.8">
                    <p:embed/>
                  </p:oleObj>
                </mc:Choice>
                <mc:Fallback>
                  <p:oleObj name="Document" r:id="rId4" imgW="5404104" imgH="5779008" progId="Word.Document.8">
                    <p:embed/>
                    <p:pic>
                      <p:nvPicPr>
                        <p:cNvPr id="3174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1344"/>
                          <a:ext cx="2246" cy="232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83" name="Text Box 8"/>
            <p:cNvSpPr txBox="1">
              <a:spLocks noChangeArrowheads="1"/>
            </p:cNvSpPr>
            <p:nvPr/>
          </p:nvSpPr>
          <p:spPr bwMode="auto">
            <a:xfrm>
              <a:off x="2513" y="1355"/>
              <a:ext cx="409" cy="36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2"/>
                <a:buNone/>
              </a:pPr>
              <a:r>
                <a:rPr lang="en-US" sz="1600" b="1" dirty="0">
                  <a:solidFill>
                    <a:srgbClr val="006600"/>
                  </a:solidFill>
                  <a:latin typeface="Arial" charset="0"/>
                </a:rPr>
                <a:t>Class</a:t>
              </a:r>
            </a:p>
            <a:p>
              <a:pPr marL="342900" indent="-342900" algn="ctr" eaLnBrk="0" hangingPunct="0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2"/>
                <a:buNone/>
              </a:pPr>
              <a:r>
                <a:rPr lang="en-US" sz="1600" b="1" dirty="0">
                  <a:solidFill>
                    <a:srgbClr val="006600"/>
                  </a:solidFill>
                  <a:latin typeface="Arial" charset="0"/>
                </a:rPr>
                <a:t>label</a:t>
              </a:r>
              <a:endParaRPr lang="en-US" sz="1600" b="1" dirty="0">
                <a:solidFill>
                  <a:schemeClr val="bg2"/>
                </a:solidFill>
                <a:latin typeface="Arial" charset="0"/>
              </a:endParaRPr>
            </a:p>
          </p:txBody>
        </p:sp>
      </p:grpSp>
      <p:sp>
        <p:nvSpPr>
          <p:cNvPr id="31750" name="Line 9"/>
          <p:cNvSpPr>
            <a:spLocks noChangeShapeType="1"/>
          </p:cNvSpPr>
          <p:nvPr/>
        </p:nvSpPr>
        <p:spPr bwMode="auto">
          <a:xfrm>
            <a:off x="6965950" y="5083175"/>
            <a:ext cx="242888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1" name="Line 10"/>
          <p:cNvSpPr>
            <a:spLocks noChangeShapeType="1"/>
          </p:cNvSpPr>
          <p:nvPr/>
        </p:nvSpPr>
        <p:spPr bwMode="auto">
          <a:xfrm flipH="1">
            <a:off x="5835650" y="5083175"/>
            <a:ext cx="323850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2" name="Line 11"/>
          <p:cNvSpPr>
            <a:spLocks noChangeShapeType="1"/>
          </p:cNvSpPr>
          <p:nvPr/>
        </p:nvSpPr>
        <p:spPr bwMode="auto">
          <a:xfrm flipH="1">
            <a:off x="6481763" y="4289425"/>
            <a:ext cx="403225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3" name="Line 12"/>
          <p:cNvSpPr>
            <a:spLocks noChangeShapeType="1"/>
          </p:cNvSpPr>
          <p:nvPr/>
        </p:nvSpPr>
        <p:spPr bwMode="auto">
          <a:xfrm>
            <a:off x="7693025" y="4289425"/>
            <a:ext cx="484188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4" name="Line 13"/>
          <p:cNvSpPr>
            <a:spLocks noChangeShapeType="1"/>
          </p:cNvSpPr>
          <p:nvPr/>
        </p:nvSpPr>
        <p:spPr bwMode="auto">
          <a:xfrm>
            <a:off x="6643688" y="3562350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5" name="Line 14"/>
          <p:cNvSpPr>
            <a:spLocks noChangeShapeType="1"/>
          </p:cNvSpPr>
          <p:nvPr/>
        </p:nvSpPr>
        <p:spPr bwMode="auto">
          <a:xfrm flipH="1">
            <a:off x="5270500" y="3562350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6" name="Text Box 15"/>
          <p:cNvSpPr txBox="1">
            <a:spLocks noChangeArrowheads="1"/>
          </p:cNvSpPr>
          <p:nvPr/>
        </p:nvSpPr>
        <p:spPr bwMode="auto">
          <a:xfrm>
            <a:off x="5788025" y="3298825"/>
            <a:ext cx="93662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None/>
            </a:pPr>
            <a:r>
              <a:rPr lang="en-US" sz="1600" b="1">
                <a:solidFill>
                  <a:srgbClr val="2D1993"/>
                </a:solidFill>
                <a:latin typeface="Arial" charset="0"/>
              </a:rPr>
              <a:t>Refund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31757" name="Text Box 16"/>
          <p:cNvSpPr txBox="1">
            <a:spLocks noChangeArrowheads="1"/>
          </p:cNvSpPr>
          <p:nvPr/>
        </p:nvSpPr>
        <p:spPr bwMode="auto">
          <a:xfrm>
            <a:off x="6804025" y="4025900"/>
            <a:ext cx="935038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None/>
            </a:pPr>
            <a:r>
              <a:rPr lang="en-US" sz="1600" b="1">
                <a:solidFill>
                  <a:srgbClr val="2D1993"/>
                </a:solidFill>
                <a:latin typeface="Arial" charset="0"/>
              </a:rPr>
              <a:t>MarSt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31758" name="Text Box 17"/>
          <p:cNvSpPr txBox="1">
            <a:spLocks noChangeArrowheads="1"/>
          </p:cNvSpPr>
          <p:nvPr/>
        </p:nvSpPr>
        <p:spPr bwMode="auto">
          <a:xfrm>
            <a:off x="6078538" y="4818063"/>
            <a:ext cx="96837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None/>
            </a:pPr>
            <a:r>
              <a:rPr lang="en-US" sz="1600" b="1">
                <a:solidFill>
                  <a:srgbClr val="2D1993"/>
                </a:solidFill>
                <a:latin typeface="Arial" charset="0"/>
              </a:rPr>
              <a:t>TaxInc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31759" name="AutoShape 18"/>
          <p:cNvSpPr>
            <a:spLocks noChangeArrowheads="1"/>
          </p:cNvSpPr>
          <p:nvPr/>
        </p:nvSpPr>
        <p:spPr bwMode="auto">
          <a:xfrm>
            <a:off x="7005638" y="5607050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1400" b="1">
              <a:latin typeface="Arial" charset="0"/>
            </a:endParaRPr>
          </a:p>
        </p:txBody>
      </p:sp>
      <p:sp>
        <p:nvSpPr>
          <p:cNvPr id="31760" name="Text Box 19"/>
          <p:cNvSpPr txBox="1">
            <a:spLocks noChangeArrowheads="1"/>
          </p:cNvSpPr>
          <p:nvPr/>
        </p:nvSpPr>
        <p:spPr bwMode="auto">
          <a:xfrm>
            <a:off x="6929438" y="5607050"/>
            <a:ext cx="6858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None/>
            </a:pPr>
            <a:r>
              <a:rPr lang="en-US" sz="1600" b="1">
                <a:solidFill>
                  <a:srgbClr val="800000"/>
                </a:solidFill>
                <a:latin typeface="Arial" charset="0"/>
              </a:rPr>
              <a:t>YES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31761" name="AutoShape 20"/>
          <p:cNvSpPr>
            <a:spLocks noChangeArrowheads="1"/>
          </p:cNvSpPr>
          <p:nvPr/>
        </p:nvSpPr>
        <p:spPr bwMode="auto">
          <a:xfrm>
            <a:off x="5513388" y="5624513"/>
            <a:ext cx="654050" cy="3635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1400" b="1">
              <a:latin typeface="Arial" charset="0"/>
            </a:endParaRPr>
          </a:p>
        </p:txBody>
      </p:sp>
      <p:sp>
        <p:nvSpPr>
          <p:cNvPr id="31762" name="Text Box 21"/>
          <p:cNvSpPr txBox="1">
            <a:spLocks noChangeArrowheads="1"/>
          </p:cNvSpPr>
          <p:nvPr/>
        </p:nvSpPr>
        <p:spPr bwMode="auto">
          <a:xfrm>
            <a:off x="5610225" y="5610225"/>
            <a:ext cx="4889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None/>
            </a:pPr>
            <a:r>
              <a:rPr lang="en-US" sz="1600" b="1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31763" name="AutoShape 22"/>
          <p:cNvSpPr>
            <a:spLocks noChangeArrowheads="1"/>
          </p:cNvSpPr>
          <p:nvPr/>
        </p:nvSpPr>
        <p:spPr bwMode="auto">
          <a:xfrm>
            <a:off x="4948238" y="4040188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1400" b="1">
              <a:latin typeface="Arial" charset="0"/>
            </a:endParaRPr>
          </a:p>
        </p:txBody>
      </p:sp>
      <p:sp>
        <p:nvSpPr>
          <p:cNvPr id="31764" name="Text Box 23"/>
          <p:cNvSpPr txBox="1">
            <a:spLocks noChangeArrowheads="1"/>
          </p:cNvSpPr>
          <p:nvPr/>
        </p:nvSpPr>
        <p:spPr bwMode="auto">
          <a:xfrm>
            <a:off x="5043488" y="4025900"/>
            <a:ext cx="4889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None/>
            </a:pPr>
            <a:r>
              <a:rPr lang="en-US" sz="1600" b="1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>
              <a:solidFill>
                <a:srgbClr val="00FFFF"/>
              </a:solidFill>
              <a:latin typeface="Arial" charset="0"/>
            </a:endParaRPr>
          </a:p>
        </p:txBody>
      </p:sp>
      <p:sp>
        <p:nvSpPr>
          <p:cNvPr id="31765" name="AutoShape 24"/>
          <p:cNvSpPr>
            <a:spLocks noChangeArrowheads="1"/>
          </p:cNvSpPr>
          <p:nvPr/>
        </p:nvSpPr>
        <p:spPr bwMode="auto">
          <a:xfrm>
            <a:off x="7843838" y="4845050"/>
            <a:ext cx="685800" cy="381000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1400" b="1">
              <a:latin typeface="Arial" charset="0"/>
            </a:endParaRPr>
          </a:p>
        </p:txBody>
      </p:sp>
      <p:sp>
        <p:nvSpPr>
          <p:cNvPr id="31766" name="Text Box 25"/>
          <p:cNvSpPr txBox="1">
            <a:spLocks noChangeArrowheads="1"/>
          </p:cNvSpPr>
          <p:nvPr/>
        </p:nvSpPr>
        <p:spPr bwMode="auto">
          <a:xfrm>
            <a:off x="7920038" y="4845050"/>
            <a:ext cx="4889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None/>
            </a:pPr>
            <a:r>
              <a:rPr lang="en-US" sz="1600" b="1">
                <a:solidFill>
                  <a:srgbClr val="800000"/>
                </a:solidFill>
                <a:latin typeface="Arial" charset="0"/>
              </a:rPr>
              <a:t>NO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31767" name="Text Box 26"/>
          <p:cNvSpPr txBox="1">
            <a:spLocks noChangeArrowheads="1"/>
          </p:cNvSpPr>
          <p:nvPr/>
        </p:nvSpPr>
        <p:spPr bwMode="auto">
          <a:xfrm>
            <a:off x="5060950" y="3562350"/>
            <a:ext cx="5334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None/>
            </a:pPr>
            <a:r>
              <a:rPr lang="en-US" sz="1600">
                <a:latin typeface="Arial" charset="0"/>
              </a:rPr>
              <a:t>Yes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31768" name="Text Box 27"/>
          <p:cNvSpPr txBox="1">
            <a:spLocks noChangeArrowheads="1"/>
          </p:cNvSpPr>
          <p:nvPr/>
        </p:nvSpPr>
        <p:spPr bwMode="auto">
          <a:xfrm>
            <a:off x="6926263" y="3562350"/>
            <a:ext cx="442912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None/>
            </a:pPr>
            <a:r>
              <a:rPr lang="en-US" sz="1600">
                <a:latin typeface="Arial" charset="0"/>
              </a:rPr>
              <a:t>No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31769" name="Text Box 28"/>
          <p:cNvSpPr txBox="1">
            <a:spLocks noChangeArrowheads="1"/>
          </p:cNvSpPr>
          <p:nvPr/>
        </p:nvSpPr>
        <p:spPr bwMode="auto">
          <a:xfrm>
            <a:off x="7908925" y="4327525"/>
            <a:ext cx="93027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None/>
            </a:pPr>
            <a:r>
              <a:rPr lang="en-US" sz="1600">
                <a:latin typeface="Arial" charset="0"/>
              </a:rPr>
              <a:t>Married</a:t>
            </a:r>
            <a:r>
              <a:rPr lang="en-US" sz="1600">
                <a:solidFill>
                  <a:schemeClr val="bg2"/>
                </a:solidFill>
                <a:latin typeface="Arial" charset="0"/>
              </a:rPr>
              <a:t> </a:t>
            </a:r>
          </a:p>
        </p:txBody>
      </p:sp>
      <p:sp>
        <p:nvSpPr>
          <p:cNvPr id="31770" name="Text Box 29"/>
          <p:cNvSpPr txBox="1">
            <a:spLocks noChangeArrowheads="1"/>
          </p:cNvSpPr>
          <p:nvPr/>
        </p:nvSpPr>
        <p:spPr bwMode="auto">
          <a:xfrm>
            <a:off x="5692775" y="4356100"/>
            <a:ext cx="16605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None/>
            </a:pPr>
            <a:r>
              <a:rPr lang="en-US" sz="1600">
                <a:latin typeface="Arial" charset="0"/>
              </a:rPr>
              <a:t>Single, Divorced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31771" name="Text Box 30"/>
          <p:cNvSpPr txBox="1">
            <a:spLocks noChangeArrowheads="1"/>
          </p:cNvSpPr>
          <p:nvPr/>
        </p:nvSpPr>
        <p:spPr bwMode="auto">
          <a:xfrm>
            <a:off x="5313363" y="5148263"/>
            <a:ext cx="7207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None/>
            </a:pPr>
            <a:r>
              <a:rPr lang="en-US" sz="1600">
                <a:latin typeface="Arial" charset="0"/>
              </a:rPr>
              <a:t>&lt; 80K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31772" name="Text Box 31"/>
          <p:cNvSpPr txBox="1">
            <a:spLocks noChangeArrowheads="1"/>
          </p:cNvSpPr>
          <p:nvPr/>
        </p:nvSpPr>
        <p:spPr bwMode="auto">
          <a:xfrm>
            <a:off x="7088188" y="5148263"/>
            <a:ext cx="7207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None/>
            </a:pPr>
            <a:r>
              <a:rPr lang="en-US" sz="1600">
                <a:latin typeface="Arial" charset="0"/>
              </a:rPr>
              <a:t>&gt; 80K</a:t>
            </a:r>
            <a:endParaRPr lang="en-US" sz="16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31773" name="Text Box 32"/>
          <p:cNvSpPr txBox="1">
            <a:spLocks noChangeArrowheads="1"/>
          </p:cNvSpPr>
          <p:nvPr/>
        </p:nvSpPr>
        <p:spPr bwMode="auto">
          <a:xfrm>
            <a:off x="6427788" y="2344738"/>
            <a:ext cx="22415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r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None/>
            </a:pPr>
            <a:r>
              <a:rPr lang="en-US" sz="1800" b="1" i="1">
                <a:solidFill>
                  <a:srgbClr val="FF0000"/>
                </a:solidFill>
                <a:latin typeface="Arial" charset="0"/>
              </a:rPr>
              <a:t>Splitting Attributes</a:t>
            </a:r>
          </a:p>
        </p:txBody>
      </p:sp>
      <p:sp>
        <p:nvSpPr>
          <p:cNvPr id="31774" name="Line 33"/>
          <p:cNvSpPr>
            <a:spLocks noChangeShapeType="1"/>
          </p:cNvSpPr>
          <p:nvPr/>
        </p:nvSpPr>
        <p:spPr bwMode="auto">
          <a:xfrm flipH="1">
            <a:off x="6805613" y="2725738"/>
            <a:ext cx="536575" cy="534987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75" name="AutoShape 34"/>
          <p:cNvSpPr>
            <a:spLocks noChangeArrowheads="1"/>
          </p:cNvSpPr>
          <p:nvPr/>
        </p:nvSpPr>
        <p:spPr bwMode="auto">
          <a:xfrm>
            <a:off x="4028388" y="4495800"/>
            <a:ext cx="914400" cy="293688"/>
          </a:xfrm>
          <a:prstGeom prst="rightArrow">
            <a:avLst>
              <a:gd name="adj1" fmla="val 50000"/>
              <a:gd name="adj2" fmla="val 77838"/>
            </a:avLst>
          </a:prstGeom>
          <a:solidFill>
            <a:srgbClr val="CC0000"/>
          </a:solidFill>
          <a:ln w="127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1400" b="1">
              <a:latin typeface="Arial" charset="0"/>
            </a:endParaRPr>
          </a:p>
        </p:txBody>
      </p:sp>
      <p:sp>
        <p:nvSpPr>
          <p:cNvPr id="31776" name="Line 35"/>
          <p:cNvSpPr>
            <a:spLocks noChangeShapeType="1"/>
          </p:cNvSpPr>
          <p:nvPr/>
        </p:nvSpPr>
        <p:spPr bwMode="auto">
          <a:xfrm>
            <a:off x="7418388" y="2725738"/>
            <a:ext cx="76200" cy="1144587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77" name="Text Box 36"/>
          <p:cNvSpPr txBox="1">
            <a:spLocks noChangeArrowheads="1"/>
          </p:cNvSpPr>
          <p:nvPr/>
        </p:nvSpPr>
        <p:spPr bwMode="auto">
          <a:xfrm>
            <a:off x="762000" y="6445250"/>
            <a:ext cx="25146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None/>
            </a:pPr>
            <a:r>
              <a:rPr lang="en-US" sz="2000" b="1">
                <a:solidFill>
                  <a:schemeClr val="tx2"/>
                </a:solidFill>
                <a:latin typeface="Arial" charset="0"/>
              </a:rPr>
              <a:t>Training Data</a:t>
            </a:r>
            <a:endParaRPr lang="en-US" sz="20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31778" name="Text Box 37"/>
          <p:cNvSpPr txBox="1">
            <a:spLocks noChangeArrowheads="1"/>
          </p:cNvSpPr>
          <p:nvPr/>
        </p:nvSpPr>
        <p:spPr bwMode="auto">
          <a:xfrm>
            <a:off x="5029200" y="6413500"/>
            <a:ext cx="31242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None/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Model:  Decision Tree</a:t>
            </a:r>
            <a:endParaRPr lang="en-US" sz="20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31779" name="Text Box 36"/>
          <p:cNvSpPr txBox="1">
            <a:spLocks noChangeArrowheads="1"/>
          </p:cNvSpPr>
          <p:nvPr/>
        </p:nvSpPr>
        <p:spPr bwMode="auto">
          <a:xfrm>
            <a:off x="354060" y="1083456"/>
            <a:ext cx="7848600" cy="7903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None/>
            </a:pPr>
            <a:r>
              <a:rPr lang="en-US" sz="2800" dirty="0">
                <a:solidFill>
                  <a:schemeClr val="tx2"/>
                </a:solidFill>
              </a:rPr>
              <a:t>Problem:  to label each person as to whether they will cheat on their income tax</a:t>
            </a:r>
            <a:endParaRPr lang="en-US" sz="2800" dirty="0">
              <a:solidFill>
                <a:schemeClr val="bg2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3918824" y="2632528"/>
            <a:ext cx="310013" cy="52384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662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43000" y="381000"/>
            <a:ext cx="7696200" cy="609600"/>
          </a:xfrm>
        </p:spPr>
        <p:txBody>
          <a:bodyPr lIns="90488" tIns="44450" rIns="90488" bIns="44450" anchor="b">
            <a:noAutofit/>
          </a:bodyPr>
          <a:lstStyle/>
          <a:p>
            <a:pPr eaLnBrk="1" hangingPunct="1"/>
            <a:r>
              <a:rPr lang="en-US" sz="4000" dirty="0"/>
              <a:t>Decision Tree Classification Task</a:t>
            </a:r>
          </a:p>
        </p:txBody>
      </p:sp>
      <p:graphicFrame>
        <p:nvGraphicFramePr>
          <p:cNvPr id="33794" name="Object 3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44049983"/>
              </p:ext>
            </p:extLst>
          </p:nvPr>
        </p:nvGraphicFramePr>
        <p:xfrm>
          <a:off x="990600" y="1219200"/>
          <a:ext cx="7345684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Visio" r:id="rId3" imgW="8424875" imgH="6279741" progId="">
                  <p:embed/>
                </p:oleObj>
              </mc:Choice>
              <mc:Fallback>
                <p:oleObj name="Visio" r:id="rId3" imgW="8424875" imgH="6279741" progId="">
                  <p:embed/>
                  <p:pic>
                    <p:nvPicPr>
                      <p:cNvPr id="33794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219200"/>
                        <a:ext cx="7345684" cy="541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Line 4"/>
          <p:cNvSpPr>
            <a:spLocks noChangeShapeType="1"/>
          </p:cNvSpPr>
          <p:nvPr/>
        </p:nvSpPr>
        <p:spPr bwMode="auto">
          <a:xfrm flipH="1" flipV="1">
            <a:off x="5943600" y="5013325"/>
            <a:ext cx="0" cy="6858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798" name="Text Box 5"/>
          <p:cNvSpPr txBox="1">
            <a:spLocks noChangeArrowheads="1"/>
          </p:cNvSpPr>
          <p:nvPr/>
        </p:nvSpPr>
        <p:spPr bwMode="auto">
          <a:xfrm>
            <a:off x="7924800" y="4495800"/>
            <a:ext cx="1219200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400" b="1" dirty="0">
                <a:latin typeface="Arial" charset="0"/>
              </a:rPr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446766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43000" y="619337"/>
            <a:ext cx="7696200" cy="609600"/>
          </a:xfrm>
        </p:spPr>
        <p:txBody>
          <a:bodyPr lIns="90488" tIns="44450" rIns="90488" bIns="44450" anchor="b">
            <a:noAutofit/>
          </a:bodyPr>
          <a:lstStyle/>
          <a:p>
            <a:pPr eaLnBrk="1" hangingPunct="1"/>
            <a:r>
              <a:rPr lang="en-US" sz="4400" dirty="0"/>
              <a:t>Apply Model to Test Data</a:t>
            </a:r>
          </a:p>
        </p:txBody>
      </p:sp>
      <p:pic>
        <p:nvPicPr>
          <p:cNvPr id="8217" name="Picture 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66875"/>
            <a:ext cx="786765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8" name="Picture 2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666875"/>
            <a:ext cx="8029575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9" name="Picture 2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49" y="1609725"/>
            <a:ext cx="7820025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20" name="Picture 2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" y="1609725"/>
            <a:ext cx="7858125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21" name="Picture 2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590674"/>
            <a:ext cx="798195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22" name="Picture 3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581149"/>
            <a:ext cx="819150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4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707" y="200469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Decision Trees as Classifiers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6032"/>
            <a:ext cx="7886700" cy="4059508"/>
          </a:xfrm>
        </p:spPr>
        <p:txBody>
          <a:bodyPr>
            <a:noAutofit/>
          </a:bodyPr>
          <a:lstStyle/>
          <a:p>
            <a:r>
              <a:rPr lang="en-US" sz="2800" dirty="0">
                <a:latin typeface="+mn-lt"/>
              </a:rPr>
              <a:t>Strengths</a:t>
            </a:r>
          </a:p>
          <a:p>
            <a:pPr lvl="1"/>
            <a:r>
              <a:rPr lang="en-US" sz="2400" dirty="0">
                <a:latin typeface="+mn-lt"/>
              </a:rPr>
              <a:t>One of the most popular data mining tools  </a:t>
            </a:r>
          </a:p>
          <a:p>
            <a:pPr lvl="1"/>
            <a:r>
              <a:rPr lang="en-US" sz="2400" dirty="0">
                <a:latin typeface="+mn-lt"/>
              </a:rPr>
              <a:t>Easy to understand</a:t>
            </a:r>
          </a:p>
          <a:p>
            <a:pPr lvl="2"/>
            <a:r>
              <a:rPr lang="en-US" sz="1800" dirty="0">
                <a:latin typeface="+mn-lt"/>
              </a:rPr>
              <a:t>important for model evaluation and communication to non-DM-savvy stakeholders </a:t>
            </a:r>
          </a:p>
          <a:p>
            <a:pPr lvl="1"/>
            <a:r>
              <a:rPr lang="en-US" sz="2400" dirty="0">
                <a:latin typeface="+mn-lt"/>
              </a:rPr>
              <a:t>Computationally cheap </a:t>
            </a:r>
          </a:p>
          <a:p>
            <a:pPr lvl="1"/>
            <a:r>
              <a:rPr lang="en-US" sz="2400" dirty="0">
                <a:latin typeface="+mn-lt"/>
              </a:rPr>
              <a:t>Almost all data mining packages include DTs </a:t>
            </a:r>
          </a:p>
          <a:p>
            <a:r>
              <a:rPr lang="en-US" sz="2800" dirty="0">
                <a:latin typeface="+mn-lt"/>
              </a:rPr>
              <a:t>Weakness</a:t>
            </a:r>
          </a:p>
          <a:p>
            <a:pPr lvl="1"/>
            <a:r>
              <a:rPr lang="en-US" sz="2400" dirty="0">
                <a:latin typeface="+mn-lt"/>
              </a:rPr>
              <a:t>Trees grow too big when there are many features</a:t>
            </a:r>
          </a:p>
          <a:p>
            <a:pPr lvl="1"/>
            <a:r>
              <a:rPr lang="en-US" sz="2400" dirty="0">
                <a:latin typeface="+mn-lt"/>
              </a:rPr>
              <a:t>Cannot output probabilities of predictions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b="-1418"/>
          <a:stretch/>
        </p:blipFill>
        <p:spPr>
          <a:xfrm>
            <a:off x="7477125" y="990600"/>
            <a:ext cx="1666875" cy="13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03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90600" y="342900"/>
            <a:ext cx="7696200" cy="609600"/>
          </a:xfrm>
        </p:spPr>
        <p:txBody>
          <a:bodyPr lIns="90488" tIns="44450" rIns="90488" bIns="44450" anchor="b">
            <a:noAutofit/>
          </a:bodyPr>
          <a:lstStyle/>
          <a:p>
            <a:pPr algn="ctr" eaLnBrk="1" hangingPunct="1"/>
            <a:r>
              <a:rPr lang="en-US" sz="4000" dirty="0"/>
              <a:t>Support Vector Machines</a:t>
            </a:r>
          </a:p>
        </p:txBody>
      </p:sp>
      <p:sp>
        <p:nvSpPr>
          <p:cNvPr id="40965" name="Line 4"/>
          <p:cNvSpPr>
            <a:spLocks noChangeShapeType="1"/>
          </p:cNvSpPr>
          <p:nvPr/>
        </p:nvSpPr>
        <p:spPr bwMode="auto">
          <a:xfrm flipH="1">
            <a:off x="6904061" y="2133600"/>
            <a:ext cx="685800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66" name="Text Box 5"/>
          <p:cNvSpPr txBox="1">
            <a:spLocks noChangeArrowheads="1"/>
          </p:cNvSpPr>
          <p:nvPr/>
        </p:nvSpPr>
        <p:spPr bwMode="auto">
          <a:xfrm>
            <a:off x="7696200" y="1874837"/>
            <a:ext cx="121920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 dirty="0">
                <a:latin typeface="Arial" charset="0"/>
              </a:rPr>
              <a:t>SVM</a:t>
            </a:r>
          </a:p>
        </p:txBody>
      </p:sp>
      <p:graphicFrame>
        <p:nvGraphicFramePr>
          <p:cNvPr id="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664369"/>
              </p:ext>
            </p:extLst>
          </p:nvPr>
        </p:nvGraphicFramePr>
        <p:xfrm>
          <a:off x="1828800" y="1524000"/>
          <a:ext cx="6621462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Visio" r:id="rId3" imgW="8424875" imgH="6279741" progId="">
                  <p:embed/>
                </p:oleObj>
              </mc:Choice>
              <mc:Fallback>
                <p:oleObj name="Visio" r:id="rId3" imgW="8424875" imgH="6279741" progId="">
                  <p:embed/>
                  <p:pic>
                    <p:nvPicPr>
                      <p:cNvPr id="27650" name="Object 2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524000"/>
                        <a:ext cx="6621462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8820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err="1"/>
              <a:t>DocD’s</a:t>
            </a:r>
            <a:r>
              <a:rPr lang="en-US" sz="4000" dirty="0"/>
              <a:t> Life: A Bunch of Acronyms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sz="2800" dirty="0">
              <a:solidFill>
                <a:srgbClr val="FA020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FA0202"/>
                </a:solidFill>
              </a:rPr>
              <a:t>IMIRSEL:</a:t>
            </a:r>
            <a:r>
              <a:rPr lang="en-US" sz="2800" dirty="0"/>
              <a:t> International Music Information Retrieval Systems Evaluation Laboratory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</a:rPr>
              <a:t>NEMA: </a:t>
            </a:r>
            <a:r>
              <a:rPr lang="en-US" sz="2800" dirty="0"/>
              <a:t>Networked Environment for Music Analysis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FA0202"/>
                </a:solidFill>
              </a:rPr>
              <a:t>ISMIR: </a:t>
            </a:r>
            <a:r>
              <a:rPr lang="en-US" sz="2800" dirty="0"/>
              <a:t>International [Symposium | Conference | Society] [on | for] Music Information Retrieval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A0202"/>
                </a:solidFill>
              </a:rPr>
              <a:t>MIREX:</a:t>
            </a:r>
            <a:r>
              <a:rPr lang="en-US" sz="2800" dirty="0"/>
              <a:t> Music Information Retrieval Evaluation </a:t>
            </a:r>
            <a:r>
              <a:rPr lang="en-US" sz="2800" dirty="0" err="1"/>
              <a:t>eXchange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>
              <a:solidFill>
                <a:srgbClr val="FA0202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21845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9643"/>
            <a:ext cx="7886700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4800" dirty="0"/>
              <a:t>Support Vector Machines</a:t>
            </a:r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85800" y="1447800"/>
            <a:ext cx="8077200" cy="685800"/>
          </a:xfrm>
        </p:spPr>
        <p:txBody>
          <a:bodyPr>
            <a:noAutofit/>
          </a:bodyPr>
          <a:lstStyle/>
          <a:p>
            <a:pPr marL="342900" lvl="1" indent="-342900">
              <a:lnSpc>
                <a:spcPct val="90000"/>
              </a:lnSpc>
              <a:buFont typeface="Arial" pitchFamily="34" charset="0"/>
              <a:buChar char="•"/>
            </a:pPr>
            <a:r>
              <a:rPr lang="en-US" sz="2400" dirty="0"/>
              <a:t>Separate the data using a</a:t>
            </a:r>
            <a:r>
              <a:rPr lang="en-US" sz="2400" dirty="0">
                <a:solidFill>
                  <a:srgbClr val="FF0000"/>
                </a:solidFill>
              </a:rPr>
              <a:t> linear </a:t>
            </a:r>
            <a:r>
              <a:rPr lang="en-US" sz="2400" dirty="0"/>
              <a:t>decision boundary (a line)</a:t>
            </a:r>
            <a:endParaRPr lang="en-US" dirty="0"/>
          </a:p>
        </p:txBody>
      </p:sp>
      <p:graphicFrame>
        <p:nvGraphicFramePr>
          <p:cNvPr id="37890" name="Object 4"/>
          <p:cNvGraphicFramePr>
            <a:graphicFrameLocks noGrp="1" noChangeAspect="1"/>
          </p:cNvGraphicFramePr>
          <p:nvPr>
            <p:ph sz="half" idx="4294967295"/>
            <p:extLst/>
          </p:nvPr>
        </p:nvGraphicFramePr>
        <p:xfrm>
          <a:off x="0" y="2389187"/>
          <a:ext cx="4876800" cy="433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Visio" r:id="rId4" imgW="7432040" imgH="7017225" progId="">
                  <p:embed/>
                </p:oleObj>
              </mc:Choice>
              <mc:Fallback>
                <p:oleObj name="Visio" r:id="rId4" imgW="7432040" imgH="7017225" progId="">
                  <p:embed/>
                  <p:pic>
                    <p:nvPicPr>
                      <p:cNvPr id="3789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389187"/>
                        <a:ext cx="4876800" cy="433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0" y="2500312"/>
            <a:ext cx="5181600" cy="2452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spcAft>
                <a:spcPts val="0"/>
              </a:spcAft>
            </a:pPr>
            <a:r>
              <a:rPr lang="en-US" sz="2400" dirty="0"/>
              <a:t>There are quite many possible solutions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</a:pPr>
            <a:r>
              <a:rPr lang="en-US" sz="2400" dirty="0"/>
              <a:t>Which one is better?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</a:pPr>
            <a:r>
              <a:rPr lang="en-US" sz="2400" dirty="0"/>
              <a:t>How do you define “better”?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304800" y="3962400"/>
            <a:ext cx="4191000" cy="13716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304800" y="3733800"/>
            <a:ext cx="4191000" cy="13716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304800" y="3352800"/>
            <a:ext cx="4191000" cy="22098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304800" y="3810000"/>
            <a:ext cx="4191000" cy="19050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04800" y="3581400"/>
            <a:ext cx="4191000" cy="16002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342900" y="2628900"/>
            <a:ext cx="4152900" cy="372745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>
            <a:off x="342900" y="4149726"/>
            <a:ext cx="4152900" cy="650874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9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130779"/>
            <a:ext cx="7886700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4800" dirty="0"/>
              <a:t>Support Vector Machines</a:t>
            </a:r>
          </a:p>
        </p:txBody>
      </p:sp>
      <p:sp>
        <p:nvSpPr>
          <p:cNvPr id="4301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447800"/>
            <a:ext cx="8534400" cy="990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Find a boundary that </a:t>
            </a:r>
            <a:r>
              <a:rPr lang="en-US" sz="2800" dirty="0">
                <a:solidFill>
                  <a:srgbClr val="FF0000"/>
                </a:solidFill>
              </a:rPr>
              <a:t>maximizes</a:t>
            </a:r>
            <a:r>
              <a:rPr lang="en-US" sz="2800" dirty="0"/>
              <a:t> the margin for both classes =&gt; B1 is better than B2</a:t>
            </a:r>
          </a:p>
        </p:txBody>
      </p:sp>
      <p:graphicFrame>
        <p:nvGraphicFramePr>
          <p:cNvPr id="43010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994564524"/>
              </p:ext>
            </p:extLst>
          </p:nvPr>
        </p:nvGraphicFramePr>
        <p:xfrm>
          <a:off x="4272484" y="2133600"/>
          <a:ext cx="4645025" cy="433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" name="Visio" r:id="rId4" imgW="7432040" imgH="7017225" progId="">
                  <p:embed/>
                </p:oleObj>
              </mc:Choice>
              <mc:Fallback>
                <p:oleObj name="Visio" r:id="rId4" imgW="7432040" imgH="7017225" progId="">
                  <p:embed/>
                  <p:pic>
                    <p:nvPicPr>
                      <p:cNvPr id="4301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2484" y="2133600"/>
                        <a:ext cx="4645025" cy="433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>
          <a:xfrm>
            <a:off x="5029200" y="3581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6" idx="2"/>
          </p:cNvCxnSpPr>
          <p:nvPr/>
        </p:nvCxnSpPr>
        <p:spPr>
          <a:xfrm>
            <a:off x="3581400" y="3505200"/>
            <a:ext cx="1447800" cy="190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2900" y="2971800"/>
            <a:ext cx="3200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an unknown data </a:t>
            </a:r>
          </a:p>
          <a:p>
            <a:r>
              <a:rPr lang="en-US" sz="2400" dirty="0"/>
              <a:t>is here, B2 will classify it to the wrong class whereas B1 will get it correct.  </a:t>
            </a:r>
          </a:p>
        </p:txBody>
      </p:sp>
    </p:spTree>
    <p:extLst>
      <p:ext uri="{BB962C8B-B14F-4D97-AF65-F5344CB8AC3E}">
        <p14:creationId xmlns:p14="http://schemas.microsoft.com/office/powerpoint/2010/main" val="295227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17909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Support Vectors</a:t>
            </a:r>
          </a:p>
        </p:txBody>
      </p:sp>
      <p:graphicFrame>
        <p:nvGraphicFramePr>
          <p:cNvPr id="44034" name="Object 3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5562600" y="2041027"/>
          <a:ext cx="3489325" cy="329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Visio" r:id="rId4" imgW="7432040" imgH="7017225" progId="">
                  <p:embed/>
                </p:oleObj>
              </mc:Choice>
              <mc:Fallback>
                <p:oleObj name="Visio" r:id="rId4" imgW="7432040" imgH="7017225" progId="">
                  <p:embed/>
                  <p:pic>
                    <p:nvPicPr>
                      <p:cNvPr id="44034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041027"/>
                        <a:ext cx="3489325" cy="329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467600" y="1295400"/>
            <a:ext cx="926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Support vectors</a:t>
            </a:r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 bwMode="auto">
          <a:xfrm flipH="1">
            <a:off x="7467600" y="1941731"/>
            <a:ext cx="463242" cy="1452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>
            <a:stCxn id="13" idx="2"/>
          </p:cNvCxnSpPr>
          <p:nvPr/>
        </p:nvCxnSpPr>
        <p:spPr bwMode="auto">
          <a:xfrm flipH="1">
            <a:off x="6984383" y="1941731"/>
            <a:ext cx="946459" cy="19147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215592" y="1631075"/>
            <a:ext cx="5105400" cy="4858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400" dirty="0"/>
              <a:t>Support vectors are the training examples that are located on the </a:t>
            </a:r>
            <a:r>
              <a:rPr lang="en-US" sz="2400" dirty="0">
                <a:solidFill>
                  <a:schemeClr val="accent2"/>
                </a:solidFill>
              </a:rPr>
              <a:t>margins</a:t>
            </a:r>
          </a:p>
          <a:p>
            <a:pPr fontAlgn="auto">
              <a:spcAft>
                <a:spcPts val="0"/>
              </a:spcAft>
            </a:pPr>
            <a:r>
              <a:rPr lang="en-US" sz="2400" dirty="0"/>
              <a:t>Only support vectors </a:t>
            </a:r>
            <a:r>
              <a:rPr lang="en-US" sz="2400" dirty="0">
                <a:solidFill>
                  <a:schemeClr val="accent2"/>
                </a:solidFill>
              </a:rPr>
              <a:t>determine the decision boundary</a:t>
            </a:r>
            <a:r>
              <a:rPr lang="en-US" sz="2400" dirty="0"/>
              <a:t> (so SVM is a fast algorithm)</a:t>
            </a:r>
          </a:p>
        </p:txBody>
      </p:sp>
    </p:spTree>
    <p:extLst>
      <p:ext uri="{BB962C8B-B14F-4D97-AF65-F5344CB8AC3E}">
        <p14:creationId xmlns:p14="http://schemas.microsoft.com/office/powerpoint/2010/main" val="3929051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7127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/>
              <a:t>Nonlinear Support Vector Machines</a:t>
            </a:r>
          </a:p>
        </p:txBody>
      </p:sp>
      <p:pic>
        <p:nvPicPr>
          <p:cNvPr id="48133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819275" y="1752600"/>
            <a:ext cx="5880100" cy="4356100"/>
          </a:xfrm>
          <a:noFill/>
        </p:spPr>
      </p:pic>
      <p:sp>
        <p:nvSpPr>
          <p:cNvPr id="481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372690"/>
            <a:ext cx="8458200" cy="502811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+mn-lt"/>
              </a:rPr>
              <a:t>What if decision boundary is not linear?</a:t>
            </a:r>
          </a:p>
        </p:txBody>
      </p:sp>
      <p:sp>
        <p:nvSpPr>
          <p:cNvPr id="172037" name="Arc 5"/>
          <p:cNvSpPr>
            <a:spLocks/>
          </p:cNvSpPr>
          <p:nvPr/>
        </p:nvSpPr>
        <p:spPr bwMode="auto">
          <a:xfrm rot="-8313467">
            <a:off x="2815016" y="2639019"/>
            <a:ext cx="3962400" cy="2176462"/>
          </a:xfrm>
          <a:custGeom>
            <a:avLst/>
            <a:gdLst>
              <a:gd name="T0" fmla="*/ 2147483647 w 21600"/>
              <a:gd name="T1" fmla="*/ 0 h 42318"/>
              <a:gd name="T2" fmla="*/ 2147483647 w 21600"/>
              <a:gd name="T3" fmla="*/ 2147483647 h 42318"/>
              <a:gd name="T4" fmla="*/ 0 w 21600"/>
              <a:gd name="T5" fmla="*/ 2147483647 h 42318"/>
              <a:gd name="T6" fmla="*/ 0 60000 65536"/>
              <a:gd name="T7" fmla="*/ 0 60000 65536"/>
              <a:gd name="T8" fmla="*/ 0 60000 65536"/>
              <a:gd name="T9" fmla="*/ 0 w 21600"/>
              <a:gd name="T10" fmla="*/ 0 h 42318"/>
              <a:gd name="T11" fmla="*/ 21600 w 21600"/>
              <a:gd name="T12" fmla="*/ 42318 h 423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2318" fill="none" extrusionOk="0">
                <a:moveTo>
                  <a:pt x="2219" y="0"/>
                </a:moveTo>
                <a:cubicBezTo>
                  <a:pt x="13231" y="1138"/>
                  <a:pt x="21600" y="10416"/>
                  <a:pt x="21600" y="21486"/>
                </a:cubicBezTo>
                <a:cubicBezTo>
                  <a:pt x="21600" y="31216"/>
                  <a:pt x="15094" y="39745"/>
                  <a:pt x="5709" y="42317"/>
                </a:cubicBezTo>
              </a:path>
              <a:path w="21600" h="42318" stroke="0" extrusionOk="0">
                <a:moveTo>
                  <a:pt x="2219" y="0"/>
                </a:moveTo>
                <a:cubicBezTo>
                  <a:pt x="13231" y="1138"/>
                  <a:pt x="21600" y="10416"/>
                  <a:pt x="21600" y="21486"/>
                </a:cubicBezTo>
                <a:cubicBezTo>
                  <a:pt x="21600" y="31216"/>
                  <a:pt x="15094" y="39745"/>
                  <a:pt x="5709" y="42317"/>
                </a:cubicBezTo>
                <a:lnTo>
                  <a:pt x="0" y="21486"/>
                </a:lnTo>
                <a:close/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7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>
          <a:xfrm>
            <a:off x="879712" y="26158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/>
              <a:t>Nonlinear Support Vector Machines</a:t>
            </a:r>
          </a:p>
        </p:txBody>
      </p:sp>
      <p:pic>
        <p:nvPicPr>
          <p:cNvPr id="4915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828799" y="2438401"/>
            <a:ext cx="5562601" cy="4171950"/>
          </a:xfrm>
          <a:noFill/>
        </p:spPr>
      </p:pic>
      <p:sp>
        <p:nvSpPr>
          <p:cNvPr id="491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8763000" cy="4876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>
                <a:solidFill>
                  <a:schemeClr val="accent1"/>
                </a:solidFill>
              </a:rPr>
              <a:t>Transform</a:t>
            </a:r>
            <a:r>
              <a:rPr lang="en-US" sz="2800" dirty="0"/>
              <a:t> data into higher dimensional feature space</a:t>
            </a:r>
          </a:p>
          <a:p>
            <a:pPr lvl="1"/>
            <a:r>
              <a:rPr lang="en-US" sz="2400" dirty="0"/>
              <a:t>Such transformation is done through a </a:t>
            </a:r>
            <a:r>
              <a:rPr lang="en-US" sz="2400" dirty="0">
                <a:solidFill>
                  <a:schemeClr val="accent2"/>
                </a:solidFill>
              </a:rPr>
              <a:t>“kernel” </a:t>
            </a:r>
            <a:r>
              <a:rPr lang="en-US" sz="2400" dirty="0"/>
              <a:t>function</a:t>
            </a:r>
          </a:p>
          <a:p>
            <a:pPr lvl="1"/>
            <a:r>
              <a:rPr lang="en-US" sz="2400" dirty="0"/>
              <a:t>Linear SVM is the SVM with a linear kernel </a:t>
            </a:r>
          </a:p>
        </p:txBody>
      </p:sp>
      <p:sp>
        <p:nvSpPr>
          <p:cNvPr id="2" name="Oval 1"/>
          <p:cNvSpPr/>
          <p:nvPr/>
        </p:nvSpPr>
        <p:spPr>
          <a:xfrm>
            <a:off x="1828800" y="3810000"/>
            <a:ext cx="533400" cy="14478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628650" y="12510"/>
            <a:ext cx="7886700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4400" dirty="0"/>
              <a:t>SVMs as Classifiers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>
          <a:xfrm>
            <a:off x="628650" y="1219200"/>
            <a:ext cx="7886700" cy="466593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300" dirty="0">
                <a:latin typeface="+mn-lt"/>
              </a:rPr>
              <a:t>Strength</a:t>
            </a:r>
          </a:p>
          <a:p>
            <a:pPr lvl="1" eaLnBrk="1" hangingPunct="1"/>
            <a:r>
              <a:rPr lang="en-US" sz="2000" dirty="0">
                <a:latin typeface="+mn-lt"/>
              </a:rPr>
              <a:t>High tolerance to noisy data </a:t>
            </a:r>
          </a:p>
          <a:p>
            <a:pPr lvl="1" eaLnBrk="1" hangingPunct="1"/>
            <a:r>
              <a:rPr lang="en-US" sz="2000" dirty="0">
                <a:latin typeface="+mn-lt"/>
              </a:rPr>
              <a:t>Flexibility in data representation</a:t>
            </a:r>
          </a:p>
          <a:p>
            <a:pPr lvl="1" eaLnBrk="1" hangingPunct="1"/>
            <a:r>
              <a:rPr lang="en-US" sz="2000" dirty="0">
                <a:latin typeface="+mn-lt"/>
              </a:rPr>
              <a:t>Probabilistic prediction result</a:t>
            </a:r>
          </a:p>
          <a:p>
            <a:pPr lvl="1" eaLnBrk="1" hangingPunct="1"/>
            <a:r>
              <a:rPr lang="en-US" sz="2000" dirty="0">
                <a:latin typeface="+mn-lt"/>
              </a:rPr>
              <a:t>Scalability: successful on extremely large problems</a:t>
            </a:r>
          </a:p>
          <a:p>
            <a:pPr lvl="1" eaLnBrk="1" hangingPunct="1"/>
            <a:r>
              <a:rPr lang="en-US" sz="2000" dirty="0">
                <a:latin typeface="+mn-lt"/>
              </a:rPr>
              <a:t>Successful on a wide array of real-world data</a:t>
            </a:r>
          </a:p>
          <a:p>
            <a:r>
              <a:rPr lang="en-US" sz="3300" dirty="0">
                <a:latin typeface="+mn-lt"/>
              </a:rPr>
              <a:t>Weakness</a:t>
            </a:r>
          </a:p>
          <a:p>
            <a:pPr lvl="1"/>
            <a:r>
              <a:rPr lang="en-US" sz="2000" dirty="0">
                <a:latin typeface="+mn-lt"/>
              </a:rPr>
              <a:t>Require a number of parameters for each kernel type</a:t>
            </a:r>
          </a:p>
          <a:p>
            <a:pPr lvl="1"/>
            <a:r>
              <a:rPr lang="en-US" sz="2000" dirty="0">
                <a:latin typeface="+mn-lt"/>
              </a:rPr>
              <a:t>Interpretability</a:t>
            </a:r>
          </a:p>
          <a:p>
            <a:pPr lvl="2"/>
            <a:r>
              <a:rPr lang="en-US" sz="2000" dirty="0">
                <a:latin typeface="+mn-lt"/>
              </a:rPr>
              <a:t>Easy interpretation for linear kernel</a:t>
            </a:r>
          </a:p>
          <a:p>
            <a:pPr lvl="2"/>
            <a:r>
              <a:rPr lang="en-US" sz="2000" dirty="0">
                <a:latin typeface="+mn-lt"/>
              </a:rPr>
              <a:t>Difficult to interpret the model generated by nonlinear kernels</a:t>
            </a:r>
          </a:p>
          <a:p>
            <a:pPr eaLnBrk="1" hangingPunct="1"/>
            <a:endParaRPr lang="en-US" dirty="0">
              <a:latin typeface="+mn-lt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205136"/>
              </p:ext>
            </p:extLst>
          </p:nvPr>
        </p:nvGraphicFramePr>
        <p:xfrm>
          <a:off x="7315200" y="228600"/>
          <a:ext cx="1524000" cy="1438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Visio" r:id="rId4" imgW="7432040" imgH="7017225" progId="">
                  <p:embed/>
                </p:oleObj>
              </mc:Choice>
              <mc:Fallback>
                <p:oleObj name="Visio" r:id="rId4" imgW="7432040" imgH="7017225" progId="">
                  <p:embed/>
                  <p:pic>
                    <p:nvPicPr>
                      <p:cNvPr id="44034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228600"/>
                        <a:ext cx="1524000" cy="14387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3409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k-NN: Instance-based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Autofit/>
          </a:bodyPr>
          <a:lstStyle/>
          <a:p>
            <a:r>
              <a:rPr lang="en-US" sz="2400" dirty="0"/>
              <a:t>In contrast to learning methods that construct a general, explicit target </a:t>
            </a:r>
            <a:r>
              <a:rPr lang="en-US" sz="2400" dirty="0">
                <a:solidFill>
                  <a:schemeClr val="accent2"/>
                </a:solidFill>
              </a:rPr>
              <a:t>function</a:t>
            </a:r>
            <a:r>
              <a:rPr lang="en-US" sz="2400" dirty="0"/>
              <a:t> when training examples are provided, e.g. decision tree, SVM</a:t>
            </a:r>
          </a:p>
          <a:p>
            <a:r>
              <a:rPr lang="en-US" sz="2400" dirty="0"/>
              <a:t>Instance-based learning methods simply store the training examples during training process</a:t>
            </a:r>
          </a:p>
          <a:p>
            <a:r>
              <a:rPr lang="en-US" sz="2400" dirty="0"/>
              <a:t>Sometimes called </a:t>
            </a:r>
            <a:r>
              <a:rPr lang="en-US" sz="2400" dirty="0">
                <a:solidFill>
                  <a:schemeClr val="accent2"/>
                </a:solidFill>
              </a:rPr>
              <a:t>“lazy” </a:t>
            </a:r>
            <a:r>
              <a:rPr lang="en-US" sz="2400" dirty="0"/>
              <a:t>learners because they </a:t>
            </a:r>
            <a:r>
              <a:rPr lang="en-US" sz="2400" dirty="0">
                <a:solidFill>
                  <a:schemeClr val="accent2"/>
                </a:solidFill>
              </a:rPr>
              <a:t>build no model (function) </a:t>
            </a:r>
            <a:r>
              <a:rPr lang="en-US" sz="2400" dirty="0"/>
              <a:t>and delay processing the training data until new examples must be classified.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46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6037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K-Nearest Neighbor (k-NN)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K-NN: an instance-based learning method</a:t>
            </a:r>
          </a:p>
          <a:p>
            <a:r>
              <a:rPr lang="en-US" sz="2800" dirty="0"/>
              <a:t>Training process:</a:t>
            </a:r>
          </a:p>
          <a:p>
            <a:pPr lvl="1"/>
            <a:r>
              <a:rPr lang="en-US" sz="2400" dirty="0"/>
              <a:t>Add in all training examples</a:t>
            </a:r>
          </a:p>
          <a:p>
            <a:r>
              <a:rPr lang="en-US" sz="2800" dirty="0"/>
              <a:t>Classification process:</a:t>
            </a:r>
          </a:p>
          <a:p>
            <a:pPr lvl="1"/>
            <a:r>
              <a:rPr lang="en-US" sz="2400" dirty="0"/>
              <a:t>Given a new example x (uncolored in the picture below), </a:t>
            </a:r>
            <a:r>
              <a:rPr lang="en-US" sz="2400" dirty="0">
                <a:solidFill>
                  <a:schemeClr val="accent2"/>
                </a:solidFill>
              </a:rPr>
              <a:t>compare the similarity </a:t>
            </a:r>
            <a:r>
              <a:rPr lang="en-US" sz="2400" dirty="0"/>
              <a:t>between x and all training examples, choose the majority-voted category label in the k nearest training examples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6"/>
          <p:cNvSpPr>
            <a:spLocks noChangeArrowheads="1"/>
          </p:cNvSpPr>
          <p:nvPr/>
        </p:nvSpPr>
        <p:spPr bwMode="auto">
          <a:xfrm>
            <a:off x="5562600" y="5111738"/>
            <a:ext cx="228600" cy="2286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6" name="Oval 48"/>
          <p:cNvSpPr>
            <a:spLocks noChangeArrowheads="1"/>
          </p:cNvSpPr>
          <p:nvPr/>
        </p:nvSpPr>
        <p:spPr bwMode="auto">
          <a:xfrm>
            <a:off x="6858000" y="5562600"/>
            <a:ext cx="228600" cy="228600"/>
          </a:xfrm>
          <a:prstGeom prst="ellipse">
            <a:avLst/>
          </a:prstGeom>
          <a:solidFill>
            <a:srgbClr val="0000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7" name="Oval 49"/>
          <p:cNvSpPr>
            <a:spLocks noChangeArrowheads="1"/>
          </p:cNvSpPr>
          <p:nvPr/>
        </p:nvSpPr>
        <p:spPr bwMode="auto">
          <a:xfrm>
            <a:off x="6223416" y="5340338"/>
            <a:ext cx="228600" cy="228600"/>
          </a:xfrm>
          <a:prstGeom prst="ellipse">
            <a:avLst/>
          </a:prstGeom>
          <a:solidFill>
            <a:srgbClr val="0000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8" name="Oval 50"/>
          <p:cNvSpPr>
            <a:spLocks noChangeArrowheads="1"/>
          </p:cNvSpPr>
          <p:nvPr/>
        </p:nvSpPr>
        <p:spPr bwMode="auto">
          <a:xfrm>
            <a:off x="6071016" y="5873738"/>
            <a:ext cx="228600" cy="228600"/>
          </a:xfrm>
          <a:prstGeom prst="ellipse">
            <a:avLst/>
          </a:prstGeom>
          <a:solidFill>
            <a:srgbClr val="0000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9" name="Oval 58"/>
          <p:cNvSpPr>
            <a:spLocks noChangeArrowheads="1"/>
          </p:cNvSpPr>
          <p:nvPr/>
        </p:nvSpPr>
        <p:spPr bwMode="auto">
          <a:xfrm>
            <a:off x="6071016" y="4800600"/>
            <a:ext cx="228600" cy="2286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0" name="Oval 46"/>
          <p:cNvSpPr>
            <a:spLocks noChangeArrowheads="1"/>
          </p:cNvSpPr>
          <p:nvPr/>
        </p:nvSpPr>
        <p:spPr bwMode="auto">
          <a:xfrm>
            <a:off x="5486400" y="5715000"/>
            <a:ext cx="228600" cy="2286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1" name="Oval 46"/>
          <p:cNvSpPr>
            <a:spLocks noChangeArrowheads="1"/>
          </p:cNvSpPr>
          <p:nvPr/>
        </p:nvSpPr>
        <p:spPr bwMode="auto">
          <a:xfrm>
            <a:off x="6477000" y="4876800"/>
            <a:ext cx="228600" cy="2286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2" name="Oval 46"/>
          <p:cNvSpPr>
            <a:spLocks noChangeArrowheads="1"/>
          </p:cNvSpPr>
          <p:nvPr/>
        </p:nvSpPr>
        <p:spPr bwMode="auto">
          <a:xfrm>
            <a:off x="6071016" y="5111738"/>
            <a:ext cx="228600" cy="2286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13" name="Freeform 12"/>
          <p:cNvSpPr/>
          <p:nvPr/>
        </p:nvSpPr>
        <p:spPr bwMode="auto">
          <a:xfrm>
            <a:off x="5703896" y="5174974"/>
            <a:ext cx="1611304" cy="1149626"/>
          </a:xfrm>
          <a:custGeom>
            <a:avLst/>
            <a:gdLst>
              <a:gd name="connsiteX0" fmla="*/ 22346 w 1611304"/>
              <a:gd name="connsiteY0" fmla="*/ 1134728 h 1149626"/>
              <a:gd name="connsiteX1" fmla="*/ 112287 w 1611304"/>
              <a:gd name="connsiteY1" fmla="*/ 1074767 h 1149626"/>
              <a:gd name="connsiteX2" fmla="*/ 157258 w 1611304"/>
              <a:gd name="connsiteY2" fmla="*/ 1059777 h 1149626"/>
              <a:gd name="connsiteX3" fmla="*/ 202228 w 1611304"/>
              <a:gd name="connsiteY3" fmla="*/ 1029797 h 1149626"/>
              <a:gd name="connsiteX4" fmla="*/ 232209 w 1611304"/>
              <a:gd name="connsiteY4" fmla="*/ 999816 h 1149626"/>
              <a:gd name="connsiteX5" fmla="*/ 352130 w 1611304"/>
              <a:gd name="connsiteY5" fmla="*/ 909875 h 1149626"/>
              <a:gd name="connsiteX6" fmla="*/ 367120 w 1611304"/>
              <a:gd name="connsiteY6" fmla="*/ 849915 h 1149626"/>
              <a:gd name="connsiteX7" fmla="*/ 382110 w 1611304"/>
              <a:gd name="connsiteY7" fmla="*/ 729994 h 1149626"/>
              <a:gd name="connsiteX8" fmla="*/ 412090 w 1611304"/>
              <a:gd name="connsiteY8" fmla="*/ 640053 h 1149626"/>
              <a:gd name="connsiteX9" fmla="*/ 472051 w 1611304"/>
              <a:gd name="connsiteY9" fmla="*/ 190348 h 1149626"/>
              <a:gd name="connsiteX10" fmla="*/ 502031 w 1611304"/>
              <a:gd name="connsiteY10" fmla="*/ 160367 h 1149626"/>
              <a:gd name="connsiteX11" fmla="*/ 517022 w 1611304"/>
              <a:gd name="connsiteY11" fmla="*/ 55436 h 1149626"/>
              <a:gd name="connsiteX12" fmla="*/ 741874 w 1611304"/>
              <a:gd name="connsiteY12" fmla="*/ 85416 h 1149626"/>
              <a:gd name="connsiteX13" fmla="*/ 831815 w 1611304"/>
              <a:gd name="connsiteY13" fmla="*/ 130387 h 1149626"/>
              <a:gd name="connsiteX14" fmla="*/ 876786 w 1611304"/>
              <a:gd name="connsiteY14" fmla="*/ 160367 h 1149626"/>
              <a:gd name="connsiteX15" fmla="*/ 966727 w 1611304"/>
              <a:gd name="connsiteY15" fmla="*/ 190348 h 1149626"/>
              <a:gd name="connsiteX16" fmla="*/ 1071658 w 1611304"/>
              <a:gd name="connsiteY16" fmla="*/ 220328 h 1149626"/>
              <a:gd name="connsiteX17" fmla="*/ 1176589 w 1611304"/>
              <a:gd name="connsiteY17" fmla="*/ 265298 h 1149626"/>
              <a:gd name="connsiteX18" fmla="*/ 1266530 w 1611304"/>
              <a:gd name="connsiteY18" fmla="*/ 235318 h 1149626"/>
              <a:gd name="connsiteX19" fmla="*/ 1611304 w 1611304"/>
              <a:gd name="connsiteY19" fmla="*/ 235318 h 114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11304" h="1149626">
                <a:moveTo>
                  <a:pt x="22346" y="1134728"/>
                </a:moveTo>
                <a:cubicBezTo>
                  <a:pt x="129276" y="1099085"/>
                  <a:pt x="0" y="1149626"/>
                  <a:pt x="112287" y="1074767"/>
                </a:cubicBezTo>
                <a:cubicBezTo>
                  <a:pt x="125434" y="1066002"/>
                  <a:pt x="142268" y="1064774"/>
                  <a:pt x="157258" y="1059777"/>
                </a:cubicBezTo>
                <a:cubicBezTo>
                  <a:pt x="172248" y="1049784"/>
                  <a:pt x="188160" y="1041051"/>
                  <a:pt x="202228" y="1029797"/>
                </a:cubicBezTo>
                <a:cubicBezTo>
                  <a:pt x="213264" y="1020968"/>
                  <a:pt x="220902" y="1008296"/>
                  <a:pt x="232209" y="999816"/>
                </a:cubicBezTo>
                <a:cubicBezTo>
                  <a:pt x="367806" y="898119"/>
                  <a:pt x="283377" y="978631"/>
                  <a:pt x="352130" y="909875"/>
                </a:cubicBezTo>
                <a:cubicBezTo>
                  <a:pt x="357127" y="889888"/>
                  <a:pt x="363733" y="870236"/>
                  <a:pt x="367120" y="849915"/>
                </a:cubicBezTo>
                <a:cubicBezTo>
                  <a:pt x="373743" y="810178"/>
                  <a:pt x="373669" y="769385"/>
                  <a:pt x="382110" y="729994"/>
                </a:cubicBezTo>
                <a:cubicBezTo>
                  <a:pt x="388731" y="699093"/>
                  <a:pt x="412090" y="640053"/>
                  <a:pt x="412090" y="640053"/>
                </a:cubicBezTo>
                <a:cubicBezTo>
                  <a:pt x="433875" y="30100"/>
                  <a:pt x="309804" y="320147"/>
                  <a:pt x="472051" y="190348"/>
                </a:cubicBezTo>
                <a:cubicBezTo>
                  <a:pt x="483087" y="181519"/>
                  <a:pt x="492038" y="170361"/>
                  <a:pt x="502031" y="160367"/>
                </a:cubicBezTo>
                <a:cubicBezTo>
                  <a:pt x="507028" y="125390"/>
                  <a:pt x="492038" y="80419"/>
                  <a:pt x="517022" y="55436"/>
                </a:cubicBezTo>
                <a:cubicBezTo>
                  <a:pt x="572459" y="0"/>
                  <a:pt x="699741" y="69616"/>
                  <a:pt x="741874" y="85416"/>
                </a:cubicBezTo>
                <a:cubicBezTo>
                  <a:pt x="802213" y="145757"/>
                  <a:pt x="735123" y="88948"/>
                  <a:pt x="831815" y="130387"/>
                </a:cubicBezTo>
                <a:cubicBezTo>
                  <a:pt x="848374" y="137484"/>
                  <a:pt x="860323" y="153050"/>
                  <a:pt x="876786" y="160367"/>
                </a:cubicBezTo>
                <a:cubicBezTo>
                  <a:pt x="905664" y="173202"/>
                  <a:pt x="936747" y="180354"/>
                  <a:pt x="966727" y="190348"/>
                </a:cubicBezTo>
                <a:cubicBezTo>
                  <a:pt x="1031238" y="211852"/>
                  <a:pt x="996373" y="201507"/>
                  <a:pt x="1071658" y="220328"/>
                </a:cubicBezTo>
                <a:cubicBezTo>
                  <a:pt x="1077696" y="223347"/>
                  <a:pt x="1158542" y="267303"/>
                  <a:pt x="1176589" y="265298"/>
                </a:cubicBezTo>
                <a:cubicBezTo>
                  <a:pt x="1207998" y="261808"/>
                  <a:pt x="1235003" y="237492"/>
                  <a:pt x="1266530" y="235318"/>
                </a:cubicBezTo>
                <a:cubicBezTo>
                  <a:pt x="1381182" y="227411"/>
                  <a:pt x="1496379" y="235318"/>
                  <a:pt x="1611304" y="235318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4400" y="48006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K=1, prediction=blue</a:t>
            </a:r>
          </a:p>
          <a:p>
            <a:r>
              <a:rPr lang="en-US" dirty="0"/>
              <a:t>K=2, prediction=?</a:t>
            </a:r>
          </a:p>
          <a:p>
            <a:r>
              <a:rPr lang="en-US" dirty="0"/>
              <a:t>K=3, prediction=red</a:t>
            </a:r>
          </a:p>
        </p:txBody>
      </p:sp>
    </p:spTree>
    <p:extLst>
      <p:ext uri="{BB962C8B-B14F-4D97-AF65-F5344CB8AC3E}">
        <p14:creationId xmlns:p14="http://schemas.microsoft.com/office/powerpoint/2010/main" val="3012947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err="1"/>
              <a:t>kNN</a:t>
            </a:r>
            <a:r>
              <a:rPr lang="en-US" sz="4400" dirty="0"/>
              <a:t> as classifier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3675"/>
            <a:ext cx="8229600" cy="5121275"/>
          </a:xfrm>
        </p:spPr>
        <p:txBody>
          <a:bodyPr>
            <a:noAutofit/>
          </a:bodyPr>
          <a:lstStyle/>
          <a:p>
            <a:r>
              <a:rPr lang="en-US" sz="2800" dirty="0">
                <a:latin typeface="+mn-lt"/>
              </a:rPr>
              <a:t>Strengths</a:t>
            </a:r>
          </a:p>
          <a:p>
            <a:pPr lvl="1"/>
            <a:r>
              <a:rPr lang="en-US" sz="2400" dirty="0">
                <a:latin typeface="+mn-lt"/>
              </a:rPr>
              <a:t>No assumptions: all depends on the distance between data examples</a:t>
            </a:r>
          </a:p>
          <a:p>
            <a:pPr lvl="1"/>
            <a:r>
              <a:rPr lang="en-US" sz="2400" dirty="0">
                <a:latin typeface="+mn-lt"/>
              </a:rPr>
              <a:t>Simple</a:t>
            </a:r>
          </a:p>
          <a:p>
            <a:r>
              <a:rPr lang="en-US" sz="2800" dirty="0">
                <a:latin typeface="+mn-lt"/>
              </a:rPr>
              <a:t>Weakness</a:t>
            </a:r>
          </a:p>
          <a:p>
            <a:pPr lvl="1"/>
            <a:r>
              <a:rPr lang="en-US" sz="2400" dirty="0">
                <a:latin typeface="+mn-lt"/>
              </a:rPr>
              <a:t>Sensitive to noisy training data</a:t>
            </a:r>
          </a:p>
          <a:p>
            <a:pPr lvl="2"/>
            <a:r>
              <a:rPr lang="en-US" sz="1800" dirty="0">
                <a:latin typeface="+mn-lt"/>
              </a:rPr>
              <a:t>If your nearest neighbor’s label is wrong…</a:t>
            </a:r>
          </a:p>
          <a:p>
            <a:pPr lvl="1"/>
            <a:r>
              <a:rPr lang="en-US" sz="2400" dirty="0">
                <a:latin typeface="+mn-lt"/>
              </a:rPr>
              <a:t>Cost of classifying new instances can be high</a:t>
            </a:r>
          </a:p>
          <a:p>
            <a:pPr lvl="2"/>
            <a:r>
              <a:rPr lang="en-US" sz="1800" dirty="0">
                <a:latin typeface="+mn-lt"/>
              </a:rPr>
              <a:t>Nearly all computation takes place at classification time rather than when the training examples are first encountered.</a:t>
            </a:r>
          </a:p>
          <a:p>
            <a:pPr lvl="2"/>
            <a:r>
              <a:rPr lang="en-US" sz="1800" dirty="0">
                <a:latin typeface="+mn-lt"/>
              </a:rPr>
              <a:t>Has to search all examples to retrieve the k nearest examples</a:t>
            </a:r>
          </a:p>
          <a:p>
            <a:pPr lvl="2"/>
            <a:endParaRPr lang="en-US" sz="1800" dirty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7086600" y="381000"/>
            <a:ext cx="1828800" cy="1524000"/>
            <a:chOff x="4724400" y="3581400"/>
            <a:chExt cx="1828800" cy="1524000"/>
          </a:xfrm>
        </p:grpSpPr>
        <p:sp>
          <p:nvSpPr>
            <p:cNvPr id="5" name="Oval 46"/>
            <p:cNvSpPr>
              <a:spLocks noChangeArrowheads="1"/>
            </p:cNvSpPr>
            <p:nvPr/>
          </p:nvSpPr>
          <p:spPr bwMode="auto">
            <a:xfrm>
              <a:off x="4800600" y="3892538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Oval 48"/>
            <p:cNvSpPr>
              <a:spLocks noChangeArrowheads="1"/>
            </p:cNvSpPr>
            <p:nvPr/>
          </p:nvSpPr>
          <p:spPr bwMode="auto">
            <a:xfrm>
              <a:off x="6096000" y="4343400"/>
              <a:ext cx="228600" cy="228600"/>
            </a:xfrm>
            <a:prstGeom prst="ellipse">
              <a:avLst/>
            </a:prstGeom>
            <a:solidFill>
              <a:srgbClr val="0000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Oval 49"/>
            <p:cNvSpPr>
              <a:spLocks noChangeArrowheads="1"/>
            </p:cNvSpPr>
            <p:nvPr/>
          </p:nvSpPr>
          <p:spPr bwMode="auto">
            <a:xfrm>
              <a:off x="5461416" y="4121138"/>
              <a:ext cx="228600" cy="228600"/>
            </a:xfrm>
            <a:prstGeom prst="ellipse">
              <a:avLst/>
            </a:prstGeom>
            <a:solidFill>
              <a:srgbClr val="0000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8" name="Oval 50"/>
            <p:cNvSpPr>
              <a:spLocks noChangeArrowheads="1"/>
            </p:cNvSpPr>
            <p:nvPr/>
          </p:nvSpPr>
          <p:spPr bwMode="auto">
            <a:xfrm>
              <a:off x="5309016" y="4654538"/>
              <a:ext cx="228600" cy="228600"/>
            </a:xfrm>
            <a:prstGeom prst="ellipse">
              <a:avLst/>
            </a:prstGeom>
            <a:solidFill>
              <a:srgbClr val="0000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Oval 58"/>
            <p:cNvSpPr>
              <a:spLocks noChangeArrowheads="1"/>
            </p:cNvSpPr>
            <p:nvPr/>
          </p:nvSpPr>
          <p:spPr bwMode="auto">
            <a:xfrm>
              <a:off x="5309016" y="35814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Oval 46"/>
            <p:cNvSpPr>
              <a:spLocks noChangeArrowheads="1"/>
            </p:cNvSpPr>
            <p:nvPr/>
          </p:nvSpPr>
          <p:spPr bwMode="auto">
            <a:xfrm>
              <a:off x="4724400" y="44958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Oval 46"/>
            <p:cNvSpPr>
              <a:spLocks noChangeArrowheads="1"/>
            </p:cNvSpPr>
            <p:nvPr/>
          </p:nvSpPr>
          <p:spPr bwMode="auto">
            <a:xfrm>
              <a:off x="5715000" y="36576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Oval 46"/>
            <p:cNvSpPr>
              <a:spLocks noChangeArrowheads="1"/>
            </p:cNvSpPr>
            <p:nvPr/>
          </p:nvSpPr>
          <p:spPr bwMode="auto">
            <a:xfrm>
              <a:off x="5309016" y="3892538"/>
              <a:ext cx="228600" cy="228600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4941896" y="3955774"/>
              <a:ext cx="1611304" cy="1149626"/>
            </a:xfrm>
            <a:custGeom>
              <a:avLst/>
              <a:gdLst>
                <a:gd name="connsiteX0" fmla="*/ 22346 w 1611304"/>
                <a:gd name="connsiteY0" fmla="*/ 1134728 h 1149626"/>
                <a:gd name="connsiteX1" fmla="*/ 112287 w 1611304"/>
                <a:gd name="connsiteY1" fmla="*/ 1074767 h 1149626"/>
                <a:gd name="connsiteX2" fmla="*/ 157258 w 1611304"/>
                <a:gd name="connsiteY2" fmla="*/ 1059777 h 1149626"/>
                <a:gd name="connsiteX3" fmla="*/ 202228 w 1611304"/>
                <a:gd name="connsiteY3" fmla="*/ 1029797 h 1149626"/>
                <a:gd name="connsiteX4" fmla="*/ 232209 w 1611304"/>
                <a:gd name="connsiteY4" fmla="*/ 999816 h 1149626"/>
                <a:gd name="connsiteX5" fmla="*/ 352130 w 1611304"/>
                <a:gd name="connsiteY5" fmla="*/ 909875 h 1149626"/>
                <a:gd name="connsiteX6" fmla="*/ 367120 w 1611304"/>
                <a:gd name="connsiteY6" fmla="*/ 849915 h 1149626"/>
                <a:gd name="connsiteX7" fmla="*/ 382110 w 1611304"/>
                <a:gd name="connsiteY7" fmla="*/ 729994 h 1149626"/>
                <a:gd name="connsiteX8" fmla="*/ 412090 w 1611304"/>
                <a:gd name="connsiteY8" fmla="*/ 640053 h 1149626"/>
                <a:gd name="connsiteX9" fmla="*/ 472051 w 1611304"/>
                <a:gd name="connsiteY9" fmla="*/ 190348 h 1149626"/>
                <a:gd name="connsiteX10" fmla="*/ 502031 w 1611304"/>
                <a:gd name="connsiteY10" fmla="*/ 160367 h 1149626"/>
                <a:gd name="connsiteX11" fmla="*/ 517022 w 1611304"/>
                <a:gd name="connsiteY11" fmla="*/ 55436 h 1149626"/>
                <a:gd name="connsiteX12" fmla="*/ 741874 w 1611304"/>
                <a:gd name="connsiteY12" fmla="*/ 85416 h 1149626"/>
                <a:gd name="connsiteX13" fmla="*/ 831815 w 1611304"/>
                <a:gd name="connsiteY13" fmla="*/ 130387 h 1149626"/>
                <a:gd name="connsiteX14" fmla="*/ 876786 w 1611304"/>
                <a:gd name="connsiteY14" fmla="*/ 160367 h 1149626"/>
                <a:gd name="connsiteX15" fmla="*/ 966727 w 1611304"/>
                <a:gd name="connsiteY15" fmla="*/ 190348 h 1149626"/>
                <a:gd name="connsiteX16" fmla="*/ 1071658 w 1611304"/>
                <a:gd name="connsiteY16" fmla="*/ 220328 h 1149626"/>
                <a:gd name="connsiteX17" fmla="*/ 1176589 w 1611304"/>
                <a:gd name="connsiteY17" fmla="*/ 265298 h 1149626"/>
                <a:gd name="connsiteX18" fmla="*/ 1266530 w 1611304"/>
                <a:gd name="connsiteY18" fmla="*/ 235318 h 1149626"/>
                <a:gd name="connsiteX19" fmla="*/ 1611304 w 1611304"/>
                <a:gd name="connsiteY19" fmla="*/ 235318 h 114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11304" h="1149626">
                  <a:moveTo>
                    <a:pt x="22346" y="1134728"/>
                  </a:moveTo>
                  <a:cubicBezTo>
                    <a:pt x="129276" y="1099085"/>
                    <a:pt x="0" y="1149626"/>
                    <a:pt x="112287" y="1074767"/>
                  </a:cubicBezTo>
                  <a:cubicBezTo>
                    <a:pt x="125434" y="1066002"/>
                    <a:pt x="142268" y="1064774"/>
                    <a:pt x="157258" y="1059777"/>
                  </a:cubicBezTo>
                  <a:cubicBezTo>
                    <a:pt x="172248" y="1049784"/>
                    <a:pt x="188160" y="1041051"/>
                    <a:pt x="202228" y="1029797"/>
                  </a:cubicBezTo>
                  <a:cubicBezTo>
                    <a:pt x="213264" y="1020968"/>
                    <a:pt x="220902" y="1008296"/>
                    <a:pt x="232209" y="999816"/>
                  </a:cubicBezTo>
                  <a:cubicBezTo>
                    <a:pt x="367806" y="898119"/>
                    <a:pt x="283377" y="978631"/>
                    <a:pt x="352130" y="909875"/>
                  </a:cubicBezTo>
                  <a:cubicBezTo>
                    <a:pt x="357127" y="889888"/>
                    <a:pt x="363733" y="870236"/>
                    <a:pt x="367120" y="849915"/>
                  </a:cubicBezTo>
                  <a:cubicBezTo>
                    <a:pt x="373743" y="810178"/>
                    <a:pt x="373669" y="769385"/>
                    <a:pt x="382110" y="729994"/>
                  </a:cubicBezTo>
                  <a:cubicBezTo>
                    <a:pt x="388731" y="699093"/>
                    <a:pt x="412090" y="640053"/>
                    <a:pt x="412090" y="640053"/>
                  </a:cubicBezTo>
                  <a:cubicBezTo>
                    <a:pt x="433875" y="30100"/>
                    <a:pt x="309804" y="320147"/>
                    <a:pt x="472051" y="190348"/>
                  </a:cubicBezTo>
                  <a:cubicBezTo>
                    <a:pt x="483087" y="181519"/>
                    <a:pt x="492038" y="170361"/>
                    <a:pt x="502031" y="160367"/>
                  </a:cubicBezTo>
                  <a:cubicBezTo>
                    <a:pt x="507028" y="125390"/>
                    <a:pt x="492038" y="80419"/>
                    <a:pt x="517022" y="55436"/>
                  </a:cubicBezTo>
                  <a:cubicBezTo>
                    <a:pt x="572459" y="0"/>
                    <a:pt x="699741" y="69616"/>
                    <a:pt x="741874" y="85416"/>
                  </a:cubicBezTo>
                  <a:cubicBezTo>
                    <a:pt x="802213" y="145757"/>
                    <a:pt x="735123" y="88948"/>
                    <a:pt x="831815" y="130387"/>
                  </a:cubicBezTo>
                  <a:cubicBezTo>
                    <a:pt x="848374" y="137484"/>
                    <a:pt x="860323" y="153050"/>
                    <a:pt x="876786" y="160367"/>
                  </a:cubicBezTo>
                  <a:cubicBezTo>
                    <a:pt x="905664" y="173202"/>
                    <a:pt x="936747" y="180354"/>
                    <a:pt x="966727" y="190348"/>
                  </a:cubicBezTo>
                  <a:cubicBezTo>
                    <a:pt x="1031238" y="211852"/>
                    <a:pt x="996373" y="201507"/>
                    <a:pt x="1071658" y="220328"/>
                  </a:cubicBezTo>
                  <a:cubicBezTo>
                    <a:pt x="1077696" y="223347"/>
                    <a:pt x="1158542" y="267303"/>
                    <a:pt x="1176589" y="265298"/>
                  </a:cubicBezTo>
                  <a:cubicBezTo>
                    <a:pt x="1207998" y="261808"/>
                    <a:pt x="1235003" y="237492"/>
                    <a:pt x="1266530" y="235318"/>
                  </a:cubicBezTo>
                  <a:cubicBezTo>
                    <a:pt x="1381182" y="227411"/>
                    <a:pt x="1496379" y="235318"/>
                    <a:pt x="1611304" y="235318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0314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Experimentation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00200"/>
            <a:ext cx="8439150" cy="4284933"/>
          </a:xfrm>
        </p:spPr>
        <p:txBody>
          <a:bodyPr>
            <a:normAutofit/>
          </a:bodyPr>
          <a:lstStyle/>
          <a:p>
            <a:r>
              <a:rPr lang="en-US" sz="2400" dirty="0"/>
              <a:t>N-Fold Cross-validation</a:t>
            </a:r>
          </a:p>
          <a:p>
            <a:pPr lvl="1"/>
            <a:r>
              <a:rPr lang="en-US" sz="2100" dirty="0"/>
              <a:t>Not “fair” to train model, then test the model using the same data</a:t>
            </a:r>
          </a:p>
          <a:p>
            <a:pPr lvl="1"/>
            <a:r>
              <a:rPr lang="en-US" sz="2000" dirty="0"/>
              <a:t>Need to have separate TRAIN and TEST data</a:t>
            </a:r>
          </a:p>
          <a:p>
            <a:r>
              <a:rPr lang="en-US" sz="2400" dirty="0"/>
              <a:t>Problem: </a:t>
            </a:r>
            <a:r>
              <a:rPr lang="en-US" sz="2400" dirty="0" err="1"/>
              <a:t>groundtruth</a:t>
            </a:r>
            <a:r>
              <a:rPr lang="en-US" sz="2400" dirty="0"/>
              <a:t> data can be hard to create limiting amount available with which to train then test</a:t>
            </a:r>
          </a:p>
          <a:p>
            <a:r>
              <a:rPr lang="en-US" sz="2400" dirty="0"/>
              <a:t>Cross-validation splits one collection into n-fold distinct sets</a:t>
            </a:r>
          </a:p>
          <a:p>
            <a:r>
              <a:rPr lang="en-US" sz="2400" dirty="0"/>
              <a:t>Model built with one of the subsets held back for testing</a:t>
            </a:r>
          </a:p>
          <a:p>
            <a:r>
              <a:rPr lang="en-US" sz="2400" dirty="0"/>
              <a:t>Different subset held back each of n-fold subsets</a:t>
            </a:r>
          </a:p>
          <a:p>
            <a:r>
              <a:rPr lang="en-US" sz="2400" dirty="0"/>
              <a:t>Results averaged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388403E-8056-4B54-843E-5778CB474BF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2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Dr. Hu: A Graph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669289878"/>
              </p:ext>
            </p:extLst>
          </p:nvPr>
        </p:nvGraphicFramePr>
        <p:xfrm>
          <a:off x="990600" y="1676400"/>
          <a:ext cx="76200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3151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6921" y="-228600"/>
            <a:ext cx="8610600" cy="11430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 anchor="b"/>
          <a:lstStyle/>
          <a:p>
            <a:r>
              <a:rPr lang="en-US" altLang="en-US" sz="3600" dirty="0"/>
              <a:t>Partition Data Into Training and Test Sets</a:t>
            </a:r>
          </a:p>
        </p:txBody>
      </p:sp>
      <p:sp>
        <p:nvSpPr>
          <p:cNvPr id="4618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89075"/>
            <a:ext cx="8229600" cy="4530725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buFontTx/>
              <a:buNone/>
            </a:pPr>
            <a:endParaRPr lang="en-US" altLang="en-US" sz="2800" dirty="0"/>
          </a:p>
        </p:txBody>
      </p:sp>
      <p:pic>
        <p:nvPicPr>
          <p:cNvPr id="461828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33600"/>
            <a:ext cx="4495800" cy="2971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</p:pic>
      <p:sp>
        <p:nvSpPr>
          <p:cNvPr id="461830" name="Text Box 6"/>
          <p:cNvSpPr txBox="1">
            <a:spLocks noChangeArrowheads="1"/>
          </p:cNvSpPr>
          <p:nvPr/>
        </p:nvSpPr>
        <p:spPr bwMode="auto">
          <a:xfrm>
            <a:off x="5915269" y="2133600"/>
            <a:ext cx="28194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u="sng" dirty="0"/>
              <a:t>challenges</a:t>
            </a:r>
            <a:r>
              <a:rPr lang="en-US" altLang="en-US" dirty="0"/>
              <a:t>: </a:t>
            </a:r>
          </a:p>
          <a:p>
            <a:pPr marL="342900" indent="-342900">
              <a:buAutoNum type="arabicParenR"/>
            </a:pPr>
            <a:r>
              <a:rPr lang="en-US" altLang="en-US" dirty="0"/>
              <a:t>what if by accident you selected a particularly easy/hard test set?  </a:t>
            </a:r>
          </a:p>
          <a:p>
            <a:pPr marL="342900" indent="-342900">
              <a:buAutoNum type="arabicParenR"/>
            </a:pPr>
            <a:r>
              <a:rPr lang="en-US" altLang="en-US" dirty="0"/>
              <a:t>Do you have an idea of the variation in model accuracy due to different training datasets?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5200083"/>
            <a:ext cx="541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Graph credit: </a:t>
            </a:r>
            <a:r>
              <a:rPr lang="en-US" altLang="en-US" sz="1400" dirty="0"/>
              <a:t>Foster Provost</a:t>
            </a:r>
            <a:r>
              <a:rPr lang="en-US" sz="1400" dirty="0"/>
              <a:t> in New York University</a:t>
            </a:r>
          </a:p>
        </p:txBody>
      </p:sp>
    </p:spTree>
    <p:extLst>
      <p:ext uri="{BB962C8B-B14F-4D97-AF65-F5344CB8AC3E}">
        <p14:creationId xmlns:p14="http://schemas.microsoft.com/office/powerpoint/2010/main" val="131663932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996" name="Picture 4" descr="dsfb_050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838200"/>
            <a:ext cx="56388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2909" y="3048000"/>
            <a:ext cx="28412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Final performance</a:t>
            </a:r>
          </a:p>
          <a:p>
            <a:r>
              <a:rPr lang="en-US" sz="2800" dirty="0"/>
              <a:t>= average (T</a:t>
            </a:r>
            <a:r>
              <a:rPr lang="en-US" sz="2800" baseline="-25000" dirty="0"/>
              <a:t>1</a:t>
            </a:r>
            <a:r>
              <a:rPr lang="en-US" sz="2800" dirty="0"/>
              <a:t>,…T</a:t>
            </a:r>
            <a:r>
              <a:rPr lang="en-US" sz="2800" baseline="-25000" dirty="0"/>
              <a:t>5</a:t>
            </a:r>
            <a:r>
              <a:rPr lang="en-US" sz="2800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8003" y="5678528"/>
            <a:ext cx="541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Graph credit: </a:t>
            </a:r>
            <a:r>
              <a:rPr lang="en-US" altLang="en-US" sz="1400" dirty="0"/>
              <a:t>Foster Provost</a:t>
            </a:r>
            <a:r>
              <a:rPr lang="en-US" sz="1400" dirty="0"/>
              <a:t> in New York University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22255" y="-304800"/>
            <a:ext cx="8610600" cy="11430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 anchor="b">
            <a:normAutofit/>
          </a:bodyPr>
          <a:lstStyle/>
          <a:p>
            <a:r>
              <a:rPr lang="en-US" altLang="en-US" sz="4400" dirty="0"/>
              <a:t>Cross-Validation (CV)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8937" y="1600200"/>
            <a:ext cx="1916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Five-fold CV</a:t>
            </a:r>
          </a:p>
        </p:txBody>
      </p:sp>
    </p:spTree>
    <p:extLst>
      <p:ext uri="{BB962C8B-B14F-4D97-AF65-F5344CB8AC3E}">
        <p14:creationId xmlns:p14="http://schemas.microsoft.com/office/powerpoint/2010/main" val="3733737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125" y="19259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3-Fold Example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6634658"/>
              </p:ext>
            </p:extLst>
          </p:nvPr>
        </p:nvGraphicFramePr>
        <p:xfrm>
          <a:off x="533400" y="1791910"/>
          <a:ext cx="8534400" cy="4053840"/>
        </p:xfrm>
        <a:graphic>
          <a:graphicData uri="http://schemas.openxmlformats.org/drawingml/2006/table">
            <a:tbl>
              <a:tblPr firstRow="1">
                <a:tableStyleId>{08FB837D-C827-4EFA-A057-4D05807E0F7C}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35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3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FILE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GROUNDTRUTH</a:t>
                      </a:r>
                      <a:r>
                        <a:rPr lang="en-US" sz="1600" b="1" u="none" strike="noStrike" baseline="0" dirty="0">
                          <a:effectLst/>
                        </a:rPr>
                        <a:t> MOOD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SPLIT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ROLE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m000001.wav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Wistful_brooding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TEST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m000002.wav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Cheerful_fun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TEST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m000003.wav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Silly_quirky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TEST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m000004.wav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Silly_quirky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TEST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m000005.wav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Wistful_brooding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TEST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m000006.wav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Rousing_rowdy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m000007.wav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Wistful_brooding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m000008.wav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Wistful_brooding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m000009.wav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Rousing_rowdy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m000010.wav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Rousing_rowdy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m000011.wav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Cheerful_fun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m000012.wav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Wistful_brooding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m000013.wav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Silly_quirky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m000014.wav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Firey_intense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m000015.wav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Silly_quirky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388403E-8056-4B54-843E-5778CB474BF1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4125" y="1249431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Fold #1</a:t>
            </a:r>
          </a:p>
        </p:txBody>
      </p:sp>
    </p:spTree>
    <p:extLst>
      <p:ext uri="{BB962C8B-B14F-4D97-AF65-F5344CB8AC3E}">
        <p14:creationId xmlns:p14="http://schemas.microsoft.com/office/powerpoint/2010/main" val="2873366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842" y="172862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3-Fold Example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857955"/>
              </p:ext>
            </p:extLst>
          </p:nvPr>
        </p:nvGraphicFramePr>
        <p:xfrm>
          <a:off x="654818" y="1905000"/>
          <a:ext cx="8336781" cy="4053840"/>
        </p:xfrm>
        <a:graphic>
          <a:graphicData uri="http://schemas.openxmlformats.org/drawingml/2006/table">
            <a:tbl>
              <a:tblPr firstRow="1">
                <a:tableStyleId>{08FB837D-C827-4EFA-A057-4D05807E0F7C}</a:tableStyleId>
              </a:tblPr>
              <a:tblGrid>
                <a:gridCol w="1449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9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65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12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3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FILE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GROUNDTRUTH</a:t>
                      </a:r>
                      <a:r>
                        <a:rPr lang="en-US" sz="1600" b="1" u="none" strike="noStrike" baseline="0" dirty="0">
                          <a:effectLst/>
                        </a:rPr>
                        <a:t> MOOD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SPLIT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ROLE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m000001.wav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Wistful_brooding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m000002.wav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Cheerful_fun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m000003.wav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Silly_quirky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m000004.wav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Silly_quirky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m000005.wav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Wistful_brooding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m000006.wav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Rousing_rowdy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TEST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m000007.wav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Wistful_brooding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TEST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m000008.wav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Wistful_brooding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TEST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m000009.wav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Rousing_rowdy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TEST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m000010.wav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Rousing_rowdy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TEST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m000011.wav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Cheerful_fun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m000012.wav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Wistful_brooding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m000013.wav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Silly_quirky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m000014.wav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Firey_intense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m000015.wav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Silly_quirky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388403E-8056-4B54-843E-5778CB474BF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54818" y="1326232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Fold #2</a:t>
            </a:r>
          </a:p>
        </p:txBody>
      </p:sp>
    </p:spTree>
    <p:extLst>
      <p:ext uri="{BB962C8B-B14F-4D97-AF65-F5344CB8AC3E}">
        <p14:creationId xmlns:p14="http://schemas.microsoft.com/office/powerpoint/2010/main" val="3400447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426" y="192121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3-Fold Example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6572265"/>
              </p:ext>
            </p:extLst>
          </p:nvPr>
        </p:nvGraphicFramePr>
        <p:xfrm>
          <a:off x="694173" y="1859082"/>
          <a:ext cx="8183126" cy="4053840"/>
        </p:xfrm>
        <a:graphic>
          <a:graphicData uri="http://schemas.openxmlformats.org/drawingml/2006/table">
            <a:tbl>
              <a:tblPr firstRow="1">
                <a:tableStyleId>{08FB837D-C827-4EFA-A057-4D05807E0F7C}</a:tableStyleId>
              </a:tblPr>
              <a:tblGrid>
                <a:gridCol w="1423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7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5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6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3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FILE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GROUNDTRUTH</a:t>
                      </a:r>
                      <a:r>
                        <a:rPr lang="en-US" sz="1600" b="1" u="none" strike="noStrike" baseline="0" dirty="0">
                          <a:effectLst/>
                        </a:rPr>
                        <a:t> MOOD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SPLIT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ROLE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m000001.wav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Wistful_brooding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m000002.wav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Cheerful_fun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m000003.wav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Silly_quirky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m000004.wav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Silly_quirky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m000005.wav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Wistful_brooding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m000006.wav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Rousing_rowdy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m000007.wav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Wistful_brooding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m000008.wav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Wistful_brooding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m000009.wav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Rousing_rowdy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m000010.wav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Rousing_rowdy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m000011.wav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Cheerful_fun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TEST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m000012.wav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Wistful_brooding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TEST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m000013.wav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Silly_quirky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TEST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m000014.wav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Firey_intense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TEST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m000015.wav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Silly_quirky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TEST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388403E-8056-4B54-843E-5778CB474BF1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6637" y="1335862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Fold #3</a:t>
            </a:r>
          </a:p>
        </p:txBody>
      </p:sp>
    </p:spTree>
    <p:extLst>
      <p:ext uri="{BB962C8B-B14F-4D97-AF65-F5344CB8AC3E}">
        <p14:creationId xmlns:p14="http://schemas.microsoft.com/office/powerpoint/2010/main" val="5548393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463" y="152400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About Our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77963"/>
            <a:ext cx="7886700" cy="440717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Weka</a:t>
            </a:r>
          </a:p>
          <a:p>
            <a:pPr lvl="1"/>
            <a:r>
              <a:rPr lang="en-US" sz="2000" dirty="0"/>
              <a:t>Machine Learning Group at the University of Waikato, Hamilton, New Zealand</a:t>
            </a:r>
          </a:p>
          <a:p>
            <a:pPr lvl="1"/>
            <a:r>
              <a:rPr lang="en-US" sz="2000" dirty="0">
                <a:hlinkClick r:id="rId2"/>
              </a:rPr>
              <a:t>http://www.cs.waikato.ac.nz/ml/weka/</a:t>
            </a:r>
            <a:endParaRPr lang="en-US" sz="2000" dirty="0"/>
          </a:p>
          <a:p>
            <a:pPr lvl="1"/>
            <a:r>
              <a:rPr lang="en-US" sz="2000" dirty="0"/>
              <a:t>Has EXCELLENT associated book</a:t>
            </a:r>
          </a:p>
          <a:p>
            <a:pPr lvl="2"/>
            <a:r>
              <a:rPr lang="en-US" sz="1600" dirty="0"/>
              <a:t>Witten, I., E. Frank, and M. Hall (2011). </a:t>
            </a:r>
            <a:r>
              <a:rPr lang="en-US" sz="1600" i="1" dirty="0"/>
              <a:t>Data Mining: Practical Machine Learning Tools and Techniques, Third Edition.</a:t>
            </a:r>
            <a:r>
              <a:rPr lang="en-US" sz="1600" dirty="0"/>
              <a:t> New York: Morgan Kaufmann.</a:t>
            </a:r>
          </a:p>
          <a:p>
            <a:pPr lvl="2"/>
            <a:r>
              <a:rPr lang="en-US" sz="1600" dirty="0">
                <a:hlinkClick r:id="rId3"/>
              </a:rPr>
              <a:t>http://www.amazon.com/exec/obidos/ASIN/0123748569/departmofcompute</a:t>
            </a:r>
            <a:endParaRPr lang="en-US" sz="1600" dirty="0"/>
          </a:p>
          <a:p>
            <a:pPr lvl="2"/>
            <a:endParaRPr lang="en-US" sz="1600" dirty="0"/>
          </a:p>
          <a:p>
            <a:r>
              <a:rPr lang="en-US" sz="2400" dirty="0" err="1"/>
              <a:t>RapidMiner</a:t>
            </a:r>
            <a:endParaRPr lang="en-US" sz="2400" dirty="0"/>
          </a:p>
          <a:p>
            <a:pPr lvl="1"/>
            <a:r>
              <a:rPr lang="en-US" sz="2000" dirty="0"/>
              <a:t>Covers most common machine learning techniques and utilities</a:t>
            </a:r>
          </a:p>
          <a:p>
            <a:pPr lvl="1"/>
            <a:r>
              <a:rPr lang="en-US" sz="2000" dirty="0">
                <a:hlinkClick r:id="rId4"/>
              </a:rPr>
              <a:t>https://my.rapidminer.com/nexus/account/index.html#downloads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Has an associated book</a:t>
            </a:r>
          </a:p>
          <a:p>
            <a:pPr lvl="2"/>
            <a:r>
              <a:rPr lang="en-US" sz="1600" i="1" dirty="0"/>
              <a:t>Data Mining for the Masses</a:t>
            </a:r>
          </a:p>
          <a:p>
            <a:pPr lvl="2"/>
            <a:r>
              <a:rPr lang="en-US" sz="1600" dirty="0">
                <a:hlinkClick r:id="rId5"/>
              </a:rPr>
              <a:t>http://docs.rapidminer.com/downloads/</a:t>
            </a:r>
            <a:r>
              <a:rPr lang="en-US" sz="1600" b="1" dirty="0">
                <a:hlinkClick r:id="rId5"/>
              </a:rPr>
              <a:t>DataMiningForTheMasses</a:t>
            </a:r>
            <a:r>
              <a:rPr lang="en-US" sz="1600" dirty="0">
                <a:hlinkClick r:id="rId5"/>
              </a:rPr>
              <a:t>.pdf</a:t>
            </a:r>
            <a:r>
              <a:rPr lang="en-US" sz="16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388403E-8056-4B54-843E-5778CB474BF1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97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Music Mood Classification</a:t>
            </a:r>
          </a:p>
          <a:p>
            <a:r>
              <a:rPr lang="en-US" sz="2800" dirty="0"/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BC64C54-2C84-49A1-A7DD-A57554B83C0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30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About our Mood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by Xiao Hu </a:t>
            </a:r>
          </a:p>
          <a:p>
            <a:pPr lvl="1"/>
            <a:r>
              <a:rPr lang="en-US" dirty="0"/>
              <a:t>Now Dr. Hu, Assistant Professor, University of Hong Kong</a:t>
            </a:r>
          </a:p>
          <a:p>
            <a:r>
              <a:rPr lang="en-US" dirty="0"/>
              <a:t>Audio Mood Classification (AMC) in MIREX</a:t>
            </a:r>
          </a:p>
          <a:p>
            <a:r>
              <a:rPr lang="en-US" dirty="0"/>
              <a:t>600 sample song files drawn from MIREX collection</a:t>
            </a:r>
          </a:p>
          <a:p>
            <a:r>
              <a:rPr lang="en-US" dirty="0"/>
              <a:t>Data represents five “mood clusters”</a:t>
            </a:r>
          </a:p>
          <a:p>
            <a:pPr lvl="1"/>
            <a:r>
              <a:rPr lang="en-US" dirty="0"/>
              <a:t>Each cluster encapsulates a range of related mood terms</a:t>
            </a:r>
          </a:p>
          <a:p>
            <a:r>
              <a:rPr lang="en-US" dirty="0" err="1"/>
              <a:t>Groundtruth</a:t>
            </a:r>
            <a:r>
              <a:rPr lang="en-US" dirty="0"/>
              <a:t> generated by volunteers</a:t>
            </a:r>
          </a:p>
          <a:p>
            <a:r>
              <a:rPr lang="en-US" dirty="0"/>
              <a:t>At least volunteers per song</a:t>
            </a:r>
          </a:p>
          <a:p>
            <a:r>
              <a:rPr lang="en-US" dirty="0"/>
              <a:t>Mood declared if 2 or 3 volunteers independently assigned cluster</a:t>
            </a:r>
          </a:p>
          <a:p>
            <a:r>
              <a:rPr lang="en-US" dirty="0"/>
              <a:t>One mood cluster per song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388403E-8056-4B54-843E-5778CB474BF1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72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Mood Clusters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Cluster_1: </a:t>
            </a:r>
            <a:r>
              <a:rPr lang="en-US" i="1" dirty="0" err="1">
                <a:solidFill>
                  <a:srgbClr val="FF0000"/>
                </a:solidFill>
              </a:rPr>
              <a:t>Rousing_rowdy</a:t>
            </a:r>
            <a:endParaRPr lang="en-US" i="1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passionate, rousing, confident, boisterous, rowdy </a:t>
            </a:r>
          </a:p>
          <a:p>
            <a:r>
              <a:rPr lang="en-US" dirty="0">
                <a:solidFill>
                  <a:srgbClr val="FF0000"/>
                </a:solidFill>
              </a:rPr>
              <a:t>Cluster_2: </a:t>
            </a:r>
            <a:r>
              <a:rPr lang="en-US" i="1" dirty="0" err="1">
                <a:solidFill>
                  <a:srgbClr val="FF0000"/>
                </a:solidFill>
              </a:rPr>
              <a:t>Cheerful_fun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rollicking, cheerful, fun, sweet, amiable/good natured </a:t>
            </a:r>
          </a:p>
          <a:p>
            <a:r>
              <a:rPr lang="en-US" dirty="0">
                <a:solidFill>
                  <a:srgbClr val="FF0000"/>
                </a:solidFill>
              </a:rPr>
              <a:t>Cluster_3: </a:t>
            </a:r>
            <a:r>
              <a:rPr lang="en-US" i="1" dirty="0" err="1">
                <a:solidFill>
                  <a:srgbClr val="FF0000"/>
                </a:solidFill>
              </a:rPr>
              <a:t>Wistful_brooding</a:t>
            </a:r>
            <a:endParaRPr lang="en-US" i="1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literate, poignant, wistful, bittersweet, autumnal, brooding </a:t>
            </a:r>
          </a:p>
          <a:p>
            <a:r>
              <a:rPr lang="en-US" dirty="0">
                <a:solidFill>
                  <a:srgbClr val="FF0000"/>
                </a:solidFill>
              </a:rPr>
              <a:t>Cluster_4: </a:t>
            </a:r>
            <a:r>
              <a:rPr lang="en-US" i="1" dirty="0" err="1">
                <a:solidFill>
                  <a:srgbClr val="FF0000"/>
                </a:solidFill>
              </a:rPr>
              <a:t>Silly_quirky</a:t>
            </a:r>
            <a:endParaRPr lang="en-US" i="1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humorous, silly, campy, quirky, whimsical, witty, wry </a:t>
            </a:r>
          </a:p>
          <a:p>
            <a:r>
              <a:rPr lang="en-US" dirty="0">
                <a:solidFill>
                  <a:srgbClr val="FF0000"/>
                </a:solidFill>
              </a:rPr>
              <a:t>Cluster_5: </a:t>
            </a:r>
            <a:r>
              <a:rPr lang="en-US" i="1" dirty="0" err="1">
                <a:solidFill>
                  <a:srgbClr val="FF0000"/>
                </a:solidFill>
              </a:rPr>
              <a:t>Firey_intense</a:t>
            </a:r>
            <a:endParaRPr lang="en-US" i="1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aggressive, fiery, tense/anxious, intense, volatile, visceral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388403E-8056-4B54-843E-5778CB474BF1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7" name="m00008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315200" y="1912461"/>
            <a:ext cx="609600" cy="609600"/>
          </a:xfrm>
          <a:prstGeom prst="rect">
            <a:avLst/>
          </a:prstGeom>
        </p:spPr>
      </p:pic>
      <p:pic>
        <p:nvPicPr>
          <p:cNvPr id="8" name="m00003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315200" y="2634496"/>
            <a:ext cx="609600" cy="609600"/>
          </a:xfrm>
          <a:prstGeom prst="rect">
            <a:avLst/>
          </a:prstGeom>
        </p:spPr>
      </p:pic>
      <p:pic>
        <p:nvPicPr>
          <p:cNvPr id="9" name="m000049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315200" y="3405981"/>
            <a:ext cx="609600" cy="609600"/>
          </a:xfrm>
          <a:prstGeom prst="rect">
            <a:avLst/>
          </a:prstGeom>
        </p:spPr>
      </p:pic>
      <p:pic>
        <p:nvPicPr>
          <p:cNvPr id="10" name="m000035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315200" y="4128016"/>
            <a:ext cx="609600" cy="609600"/>
          </a:xfrm>
          <a:prstGeom prst="rect">
            <a:avLst/>
          </a:prstGeom>
        </p:spPr>
      </p:pic>
      <p:pic>
        <p:nvPicPr>
          <p:cNvPr id="11" name="m000050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315200" y="48442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9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0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04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004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3004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What are the Features?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0555641"/>
              </p:ext>
            </p:extLst>
          </p:nvPr>
        </p:nvGraphicFramePr>
        <p:xfrm>
          <a:off x="594665" y="3733800"/>
          <a:ext cx="5806135" cy="83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388403E-8056-4B54-843E-5778CB474BF1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4683032"/>
              </p:ext>
            </p:extLst>
          </p:nvPr>
        </p:nvGraphicFramePr>
        <p:xfrm>
          <a:off x="594665" y="1831524"/>
          <a:ext cx="8229600" cy="1478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2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 dirty="0"/>
                        <a:t>Bird</a:t>
                      </a:r>
                      <a:r>
                        <a:rPr lang="en-US" sz="1800" baseline="0" dirty="0"/>
                        <a:t> (Band #)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4"/>
                          </a:solidFill>
                        </a:rPr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Height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Mass (kg)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Colour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Daffy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Woody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Brown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99" y="3522930"/>
            <a:ext cx="1016327" cy="127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28012" y="5105400"/>
            <a:ext cx="55717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+mn-lt"/>
              </a:rPr>
              <a:t>Digital Music Audio Processing</a:t>
            </a:r>
          </a:p>
        </p:txBody>
      </p:sp>
    </p:spTree>
    <p:extLst>
      <p:ext uri="{BB962C8B-B14F-4D97-AF65-F5344CB8AC3E}">
        <p14:creationId xmlns:p14="http://schemas.microsoft.com/office/powerpoint/2010/main" val="98091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67007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5400"/>
            <a:ext cx="7886700" cy="4589733"/>
          </a:xfrm>
        </p:spPr>
        <p:txBody>
          <a:bodyPr>
            <a:normAutofit/>
          </a:bodyPr>
          <a:lstStyle/>
          <a:p>
            <a:r>
              <a:rPr lang="en-US" sz="2400" dirty="0"/>
              <a:t>Million Mile View of Machine Learning</a:t>
            </a:r>
          </a:p>
          <a:p>
            <a:pPr lvl="1"/>
            <a:r>
              <a:rPr lang="en-US" sz="2000" dirty="0"/>
              <a:t>Machine learning and Data Science</a:t>
            </a:r>
          </a:p>
          <a:p>
            <a:pPr lvl="1"/>
            <a:r>
              <a:rPr lang="en-US" sz="2000" dirty="0"/>
              <a:t>Supervised vs. unsupervised learning</a:t>
            </a:r>
          </a:p>
          <a:p>
            <a:pPr lvl="2"/>
            <a:r>
              <a:rPr lang="en-US" sz="1700" dirty="0"/>
              <a:t>Decision Tree; Support Vector Machines (SVM); K-Nearest Neighbor (</a:t>
            </a:r>
            <a:r>
              <a:rPr lang="en-US" sz="1700" dirty="0" err="1"/>
              <a:t>kNN</a:t>
            </a:r>
            <a:r>
              <a:rPr lang="en-US" sz="1700" dirty="0"/>
              <a:t>)</a:t>
            </a:r>
          </a:p>
          <a:p>
            <a:pPr lvl="1"/>
            <a:r>
              <a:rPr lang="en-US" sz="2000" dirty="0"/>
              <a:t>Experimentation</a:t>
            </a:r>
          </a:p>
          <a:p>
            <a:r>
              <a:rPr lang="en-US" sz="2400" dirty="0"/>
              <a:t>Friendly ML Tools:</a:t>
            </a:r>
          </a:p>
          <a:p>
            <a:pPr lvl="1"/>
            <a:r>
              <a:rPr lang="en-US" sz="2000" dirty="0"/>
              <a:t>Weka: Machine learning</a:t>
            </a:r>
          </a:p>
          <a:p>
            <a:pPr lvl="1"/>
            <a:r>
              <a:rPr lang="en-US" sz="2000" dirty="0" err="1"/>
              <a:t>RapidMiner</a:t>
            </a:r>
            <a:r>
              <a:rPr lang="en-US" sz="2000" dirty="0"/>
              <a:t>: Data mining</a:t>
            </a:r>
          </a:p>
          <a:p>
            <a:r>
              <a:rPr lang="en-US" sz="2400" dirty="0"/>
              <a:t>Case Studies</a:t>
            </a:r>
          </a:p>
          <a:p>
            <a:pPr lvl="1"/>
            <a:r>
              <a:rPr lang="en-US" sz="2000" dirty="0"/>
              <a:t>Audio Music Mood Classification Experiments (supervised)</a:t>
            </a:r>
          </a:p>
          <a:p>
            <a:pPr lvl="1"/>
            <a:r>
              <a:rPr lang="en-US" sz="2000" dirty="0"/>
              <a:t>Mood Label Clustering (unsupervised)</a:t>
            </a:r>
          </a:p>
          <a:p>
            <a:r>
              <a:rPr lang="en-US" sz="2400" dirty="0"/>
              <a:t>Wrap Up and Discussion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388403E-8056-4B54-843E-5778CB474BF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97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37825" y="114300"/>
            <a:ext cx="9105253" cy="838200"/>
          </a:xfrm>
        </p:spPr>
        <p:txBody>
          <a:bodyPr/>
          <a:lstStyle/>
          <a:p>
            <a:r>
              <a:rPr lang="en-US" sz="4400" dirty="0"/>
              <a:t>Digital Music Audio Processing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437825" y="1295400"/>
            <a:ext cx="8229600" cy="54260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+mn-lt"/>
              </a:rPr>
              <a:t>Grows out of digital signal processing and speech recognition research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+mn-lt"/>
              </a:rPr>
              <a:t>Feature extraction mostly from Fast Fourier Transforms (FFT) and Mel Frequency Cepstral Coefficients (MFCC)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</p:spPr>
        <p:txBody>
          <a:bodyPr/>
          <a:lstStyle/>
          <a:p>
            <a:fld id="{6A02F8D6-D821-4642-8461-19DF5C037742}" type="slidenum">
              <a:rPr lang="en-US"/>
              <a:pPr/>
              <a:t>40</a:t>
            </a:fld>
            <a:endParaRPr lang="en-US"/>
          </a:p>
        </p:txBody>
      </p:sp>
      <p:pic>
        <p:nvPicPr>
          <p:cNvPr id="44042" name="Picture 10" descr="C:\WINDOWS\Desktop\downie_mir_stuff\Picture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352800"/>
            <a:ext cx="5638800" cy="2438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9070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Music Digital Audio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477963"/>
            <a:ext cx="5562600" cy="39322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388403E-8056-4B54-843E-5778CB474BF1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3390" y="5791121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http://en.wikipedia.org/wiki/Digital_audio</a:t>
            </a:r>
          </a:p>
        </p:txBody>
      </p:sp>
    </p:spTree>
    <p:extLst>
      <p:ext uri="{BB962C8B-B14F-4D97-AF65-F5344CB8AC3E}">
        <p14:creationId xmlns:p14="http://schemas.microsoft.com/office/powerpoint/2010/main" val="3706050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514350" y="180975"/>
            <a:ext cx="8229600" cy="990600"/>
          </a:xfrm>
        </p:spPr>
        <p:txBody>
          <a:bodyPr>
            <a:normAutofit/>
          </a:bodyPr>
          <a:lstStyle/>
          <a:p>
            <a:r>
              <a:rPr lang="en-US" sz="4400" dirty="0"/>
              <a:t>Audio: Two Domain Problem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Frequency domain</a:t>
            </a:r>
          </a:p>
        </p:txBody>
      </p:sp>
      <p:sp>
        <p:nvSpPr>
          <p:cNvPr id="150532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4857750" y="1825625"/>
            <a:ext cx="3886200" cy="4128608"/>
          </a:xfrm>
        </p:spPr>
        <p:txBody>
          <a:bodyPr>
            <a:normAutofit/>
          </a:bodyPr>
          <a:lstStyle/>
          <a:p>
            <a:r>
              <a:rPr lang="en-US" sz="2800" dirty="0"/>
              <a:t>Time domain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</p:spPr>
        <p:txBody>
          <a:bodyPr/>
          <a:lstStyle/>
          <a:p>
            <a:fld id="{EDB3A25A-C993-4CE6-8B82-F8694E16C678}" type="slidenum">
              <a:rPr lang="en-US"/>
              <a:pPr/>
              <a:t>42</a:t>
            </a:fld>
            <a:endParaRPr lang="en-US"/>
          </a:p>
        </p:txBody>
      </p:sp>
      <p:pic>
        <p:nvPicPr>
          <p:cNvPr id="150533" name="Picture 5" descr="http://www.kfs.oeaw.ac.at/fsf/mus/Sonbang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819400"/>
            <a:ext cx="3733800" cy="2389188"/>
          </a:xfrm>
          <a:prstGeom prst="rect">
            <a:avLst/>
          </a:prstGeom>
          <a:noFill/>
        </p:spPr>
      </p:pic>
      <p:pic>
        <p:nvPicPr>
          <p:cNvPr id="150534" name="Picture 6" descr="http://www.adinstruments.com/products/software/images/addfeatures/rmsandnoise_mac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2819400"/>
            <a:ext cx="3657600" cy="238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4959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857" y="198437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Our Hero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FFD3878-3845-49D8-935E-5FBAA2BF3BC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00200"/>
            <a:ext cx="2895600" cy="3124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5791200"/>
            <a:ext cx="7696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https://upload.wikimedia.org/wikipedia/commons/a/aa/Fourier2.jpg</a:t>
            </a:r>
            <a:endParaRPr lang="en-US" sz="1000" dirty="0"/>
          </a:p>
          <a:p>
            <a:r>
              <a:rPr lang="en-US" sz="1000" dirty="0"/>
              <a:t>By </a:t>
            </a:r>
            <a:r>
              <a:rPr lang="en-US" sz="1000" dirty="0" err="1"/>
              <a:t>User:Bunzil</a:t>
            </a:r>
            <a:r>
              <a:rPr lang="en-US" sz="1000" dirty="0"/>
              <a:t> at </a:t>
            </a:r>
            <a:r>
              <a:rPr lang="en-US" sz="1000" dirty="0" err="1"/>
              <a:t>en.wikipedia</a:t>
            </a:r>
            <a:r>
              <a:rPr lang="en-US" sz="1000" dirty="0"/>
              <a:t> [Public domain], from Wikimedia Commons 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1683127"/>
            <a:ext cx="6414769" cy="40318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Jean-Baptiste Joseph Fourier</a:t>
            </a:r>
          </a:p>
          <a:p>
            <a:r>
              <a:rPr lang="en-US" sz="2400" dirty="0"/>
              <a:t>Mathematician and physicist</a:t>
            </a:r>
          </a:p>
          <a:p>
            <a:r>
              <a:rPr lang="en-US" sz="2400" dirty="0"/>
              <a:t> </a:t>
            </a:r>
          </a:p>
          <a:p>
            <a:r>
              <a:rPr lang="en-US" sz="2400" dirty="0"/>
              <a:t>Born: 21 March 1768</a:t>
            </a:r>
          </a:p>
          <a:p>
            <a:r>
              <a:rPr lang="en-US" sz="2400" dirty="0"/>
              <a:t>Died: 16 May 1830</a:t>
            </a:r>
          </a:p>
          <a:p>
            <a:endParaRPr lang="en-US" sz="2400" dirty="0"/>
          </a:p>
          <a:p>
            <a:r>
              <a:rPr lang="en-US" sz="2400" dirty="0"/>
              <a:t>Most famous for his spiffy </a:t>
            </a:r>
            <a:br>
              <a:rPr lang="en-US" sz="2400" dirty="0"/>
            </a:br>
            <a:r>
              <a:rPr lang="en-US" sz="2400" dirty="0"/>
              <a:t>“Fourier Transform” and related</a:t>
            </a:r>
            <a:br>
              <a:rPr lang="en-US" sz="2400" dirty="0"/>
            </a:br>
            <a:r>
              <a:rPr lang="en-US" sz="2400" dirty="0"/>
              <a:t>“Fourier’s Law”</a:t>
            </a:r>
          </a:p>
          <a:p>
            <a:endParaRPr lang="en-US" sz="1200" dirty="0"/>
          </a:p>
          <a:p>
            <a:r>
              <a:rPr lang="en-US" sz="2400" dirty="0"/>
              <a:t>Also noted for early “greenhouse effect” work!</a:t>
            </a:r>
          </a:p>
        </p:txBody>
      </p:sp>
    </p:spTree>
    <p:extLst>
      <p:ext uri="{BB962C8B-B14F-4D97-AF65-F5344CB8AC3E}">
        <p14:creationId xmlns:p14="http://schemas.microsoft.com/office/powerpoint/2010/main" val="35523809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38151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From Wave to Data</a:t>
            </a:r>
          </a:p>
        </p:txBody>
      </p:sp>
      <p:pic>
        <p:nvPicPr>
          <p:cNvPr id="7" name="Fourier_transform_time_and_frequency_domain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24" r="-224" b="-1599"/>
          <a:stretch/>
        </p:blipFill>
        <p:spPr>
          <a:xfrm>
            <a:off x="42863" y="1871663"/>
            <a:ext cx="4048125" cy="303688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388403E-8056-4B54-843E-5778CB474BF1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3390" y="5791121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http://en.wikipedia.org/wiki/User:LucasVB/Gallery</a:t>
            </a:r>
          </a:p>
        </p:txBody>
      </p:sp>
      <p:sp>
        <p:nvSpPr>
          <p:cNvPr id="3" name="Rectangle 2"/>
          <p:cNvSpPr/>
          <p:nvPr/>
        </p:nvSpPr>
        <p:spPr>
          <a:xfrm>
            <a:off x="3970162" y="1463714"/>
            <a:ext cx="5147880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There are a number of tools</a:t>
            </a:r>
          </a:p>
          <a:p>
            <a:r>
              <a:rPr lang="en-US" sz="2000" dirty="0"/>
              <a:t>e.g., </a:t>
            </a:r>
            <a:r>
              <a:rPr lang="en-US" sz="2000" dirty="0" err="1"/>
              <a:t>jAudio</a:t>
            </a:r>
            <a:endParaRPr lang="en-US" sz="2000" dirty="0"/>
          </a:p>
          <a:p>
            <a:pPr lvl="1"/>
            <a:r>
              <a:rPr lang="en-US" sz="2000" dirty="0"/>
              <a:t>Professor Corey McKay, </a:t>
            </a:r>
          </a:p>
          <a:p>
            <a:pPr lvl="1"/>
            <a:r>
              <a:rPr lang="en-US" sz="2000" dirty="0" err="1"/>
              <a:t>Marianopolis</a:t>
            </a:r>
            <a:r>
              <a:rPr lang="en-US" sz="2000" dirty="0"/>
              <a:t> College, Montreal, QC</a:t>
            </a:r>
          </a:p>
          <a:p>
            <a:pPr lvl="1"/>
            <a:r>
              <a:rPr lang="en-US" dirty="0">
                <a:hlinkClick r:id="rId5"/>
              </a:rPr>
              <a:t>http://jmir.sourceforge.net/index_jAudio.html</a:t>
            </a:r>
            <a:endParaRPr lang="en-US" dirty="0"/>
          </a:p>
          <a:p>
            <a:pPr lvl="1"/>
            <a:r>
              <a:rPr lang="en-US" sz="2000" dirty="0"/>
              <a:t>Part of the </a:t>
            </a:r>
            <a:r>
              <a:rPr lang="en-US" sz="2000" dirty="0" err="1"/>
              <a:t>jMIR</a:t>
            </a:r>
            <a:r>
              <a:rPr lang="en-US" sz="2000" dirty="0"/>
              <a:t> suite developed at McGill University</a:t>
            </a:r>
          </a:p>
          <a:p>
            <a:pPr lvl="1"/>
            <a:r>
              <a:rPr lang="en-US" dirty="0">
                <a:hlinkClick r:id="rId6"/>
              </a:rPr>
              <a:t>http://jmir.sourceforge.net/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183296197"/>
              </p:ext>
            </p:extLst>
          </p:nvPr>
        </p:nvGraphicFramePr>
        <p:xfrm>
          <a:off x="3733800" y="3897361"/>
          <a:ext cx="5410200" cy="2508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34321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3" grpId="0"/>
      <p:bldGraphic spid="5" grpId="0">
        <p:bldAsOne/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273" y="175940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Classification Results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513533"/>
          </a:xfrm>
        </p:spPr>
        <p:txBody>
          <a:bodyPr/>
          <a:lstStyle/>
          <a:p>
            <a:r>
              <a:rPr lang="en-US" sz="2400" dirty="0"/>
              <a:t>Confusion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Performance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388403E-8056-4B54-843E-5778CB474BF1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graphicFrame>
        <p:nvGraphicFramePr>
          <p:cNvPr id="5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428704"/>
              </p:ext>
            </p:extLst>
          </p:nvPr>
        </p:nvGraphicFramePr>
        <p:xfrm>
          <a:off x="685800" y="2133599"/>
          <a:ext cx="5105400" cy="2057401"/>
        </p:xfrm>
        <a:graphic>
          <a:graphicData uri="http://schemas.openxmlformats.org/drawingml/2006/table">
            <a:tbl>
              <a:tblPr/>
              <a:tblGrid>
                <a:gridCol w="127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cs typeface="Times New Roman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cs typeface="Times New Roman" charset="0"/>
                        </a:rPr>
                      </a:b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cs typeface="Times New Roman" charset="0"/>
                        </a:rPr>
                        <a:t>ACTUAL</a:t>
                      </a:r>
                      <a:b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cs typeface="Times New Roman" charset="0"/>
                        </a:rPr>
                      </a:b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cs typeface="Times New Roman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cs typeface="Times New Roman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cs typeface="Times New Roman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8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cs typeface="Times New Roman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cs typeface="Times New Roman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cs typeface="Times New Roman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9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cs typeface="Times New Roman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cs typeface="Times New Roman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cs typeface="Times New Roman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 Box 27"/>
          <p:cNvSpPr txBox="1">
            <a:spLocks noChangeArrowheads="1"/>
          </p:cNvSpPr>
          <p:nvPr/>
        </p:nvSpPr>
        <p:spPr bwMode="auto">
          <a:xfrm>
            <a:off x="6248400" y="2285999"/>
            <a:ext cx="2590800" cy="144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 dirty="0">
                <a:latin typeface="Arial" charset="0"/>
              </a:rPr>
              <a:t>a: TP (true positive)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 b="1" dirty="0">
                <a:latin typeface="Arial" charset="0"/>
              </a:rPr>
              <a:t>b: FN (false negative)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 b="1" dirty="0">
                <a:latin typeface="Arial" charset="0"/>
              </a:rPr>
              <a:t>c: FP (false positive)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 b="1" dirty="0">
                <a:latin typeface="Arial" charset="0"/>
              </a:rPr>
              <a:t>d: TN (true negative)</a:t>
            </a:r>
          </a:p>
        </p:txBody>
      </p:sp>
      <p:graphicFrame>
        <p:nvGraphicFramePr>
          <p:cNvPr id="7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9028439"/>
              </p:ext>
            </p:extLst>
          </p:nvPr>
        </p:nvGraphicFramePr>
        <p:xfrm>
          <a:off x="1676400" y="5066768"/>
          <a:ext cx="5622446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Equation" r:id="rId3" imgW="3454200" imgH="419040" progId="Equation.3">
                  <p:embed/>
                </p:oleObj>
              </mc:Choice>
              <mc:Fallback>
                <p:oleObj name="Equation" r:id="rId3" imgW="3454200" imgH="419040" progId="Equation.3">
                  <p:embed/>
                  <p:pic>
                    <p:nvPicPr>
                      <p:cNvPr id="6349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5066768"/>
                        <a:ext cx="5622446" cy="6842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0713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1397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Classification Results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571" y="1311681"/>
            <a:ext cx="8515351" cy="4059508"/>
          </a:xfrm>
        </p:spPr>
        <p:txBody>
          <a:bodyPr/>
          <a:lstStyle/>
          <a:p>
            <a:r>
              <a:rPr lang="en-US" sz="2400" dirty="0"/>
              <a:t>MIREX 2007</a:t>
            </a:r>
          </a:p>
          <a:p>
            <a:pPr lvl="1"/>
            <a:r>
              <a:rPr lang="en-US" sz="2000" dirty="0">
                <a:hlinkClick r:id="rId2"/>
              </a:rPr>
              <a:t>http://www.music-ir.org/mirex/results/2007/am_tzan.eval.txt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Winner system: GT: George </a:t>
            </a:r>
            <a:r>
              <a:rPr lang="en-US" sz="2000" dirty="0" err="1"/>
              <a:t>Ttzanetakis</a:t>
            </a:r>
            <a:r>
              <a:rPr lang="en-US" sz="2000" dirty="0"/>
              <a:t>, University of Victoria, Canada</a:t>
            </a:r>
          </a:p>
          <a:p>
            <a:pPr lvl="1"/>
            <a:r>
              <a:rPr lang="en-US" sz="2000" dirty="0"/>
              <a:t>Classification Model: Support Vector Machine (SVM)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388403E-8056-4B54-843E-5778CB474BF1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8749"/>
          <a:stretch/>
        </p:blipFill>
        <p:spPr>
          <a:xfrm>
            <a:off x="107439" y="3078315"/>
            <a:ext cx="3981533" cy="59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3870075"/>
            <a:ext cx="1242084" cy="11675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972" y="2819401"/>
            <a:ext cx="4767287" cy="3274918"/>
          </a:xfrm>
          <a:prstGeom prst="rect">
            <a:avLst/>
          </a:prstGeom>
        </p:spPr>
      </p:pic>
      <p:sp>
        <p:nvSpPr>
          <p:cNvPr id="10" name="Rectangle: Rounded Corners 9"/>
          <p:cNvSpPr/>
          <p:nvPr/>
        </p:nvSpPr>
        <p:spPr>
          <a:xfrm>
            <a:off x="4038600" y="3036296"/>
            <a:ext cx="4817659" cy="138330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/>
          <p:cNvSpPr/>
          <p:nvPr/>
        </p:nvSpPr>
        <p:spPr>
          <a:xfrm>
            <a:off x="4088972" y="4724400"/>
            <a:ext cx="4767287" cy="140176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41" y="5239195"/>
            <a:ext cx="2912659" cy="2639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741" y="5648155"/>
            <a:ext cx="2303059" cy="21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8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Five Mood Clusters</a:t>
            </a:r>
          </a:p>
          <a:p>
            <a:r>
              <a:rPr lang="en-US" sz="2400" dirty="0"/>
              <a:t>Unsupervised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BC64C54-2C84-49A1-A7DD-A57554B83C0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851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-182563"/>
            <a:ext cx="8448675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Editorial Mood Labels on allmusic.com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029200"/>
            <a:ext cx="9220200" cy="1447800"/>
          </a:xfrm>
        </p:spPr>
        <p:txBody>
          <a:bodyPr>
            <a:normAutofit/>
          </a:bodyPr>
          <a:lstStyle/>
          <a:p>
            <a:pPr lvl="1"/>
            <a:r>
              <a:rPr lang="en-GB" altLang="zh-CN" sz="2400" dirty="0">
                <a:ea typeface="宋体" pitchFamily="2" charset="-122"/>
                <a:cs typeface="Times New Roman" pitchFamily="18" charset="0"/>
              </a:rPr>
              <a:t>allmusic.com: “the most comprehensive music reference source on the planet”</a:t>
            </a:r>
            <a:r>
              <a:rPr lang="en-US" altLang="zh-CN" sz="2400" dirty="0">
                <a:ea typeface="宋体" pitchFamily="2" charset="-122"/>
              </a:rPr>
              <a:t> </a:t>
            </a:r>
          </a:p>
          <a:p>
            <a:pPr lvl="1"/>
            <a:r>
              <a:rPr lang="en-GB" altLang="zh-CN" sz="2400" dirty="0">
                <a:ea typeface="宋体" pitchFamily="2" charset="-122"/>
                <a:cs typeface="Times New Roman" pitchFamily="18" charset="0"/>
              </a:rPr>
              <a:t>288 mood labels created and assigned to music works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54A089B-114E-46A3-AAFA-FD59B43343D8}" type="datetime1">
              <a:rPr lang="en-US" sz="1200" smtClean="0"/>
              <a:pPr/>
              <a:t>11/28/2016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1295400"/>
            <a:ext cx="3581400" cy="287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FontTx/>
              <a:buChar char="-"/>
            </a:pPr>
            <a:r>
              <a:rPr lang="en-US" sz="2400" dirty="0">
                <a:latin typeface="+mn-lt"/>
              </a:rPr>
              <a:t>Given by professional editors of online repositories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-"/>
            </a:pPr>
            <a:r>
              <a:rPr lang="en-US" sz="2400" dirty="0">
                <a:latin typeface="+mn-lt"/>
              </a:rPr>
              <a:t>Have a certain level of control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+mn-lt"/>
              </a:rPr>
              <a:t>- Rooted in realistic social contexts</a:t>
            </a:r>
          </a:p>
          <a:p>
            <a:endParaRPr lang="en-US" sz="2000" dirty="0"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990600"/>
            <a:ext cx="4894729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213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1751"/>
            <a:ext cx="7886700" cy="132556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296C05D-E0EA-4B1C-9BB3-E8A6AF8D1C0B}" type="datetime1">
              <a:rPr lang="en-US" smtClean="0"/>
              <a:pPr/>
              <a:t>11/28/2016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 l="-1827"/>
          <a:stretch>
            <a:fillRect/>
          </a:stretch>
        </p:blipFill>
        <p:spPr bwMode="auto">
          <a:xfrm>
            <a:off x="228600" y="428625"/>
            <a:ext cx="8493776" cy="574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Oval 2"/>
          <p:cNvSpPr/>
          <p:nvPr/>
        </p:nvSpPr>
        <p:spPr>
          <a:xfrm>
            <a:off x="228600" y="1419225"/>
            <a:ext cx="3276600" cy="68580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800599" y="1419225"/>
            <a:ext cx="3352801" cy="68580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62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404812" y="417792"/>
            <a:ext cx="8458200" cy="838200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dirty="0"/>
              <a:t>Machine Learning and Data Science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idx="1"/>
          </p:nvPr>
        </p:nvSpPr>
        <p:spPr>
          <a:xfrm>
            <a:off x="778668" y="1612816"/>
            <a:ext cx="7710487" cy="4913536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/>
              <a:t>Data Science</a:t>
            </a:r>
          </a:p>
          <a:p>
            <a:pPr lvl="1"/>
            <a:r>
              <a:rPr lang="en-US" sz="2000" dirty="0"/>
              <a:t>Data analytic thinking</a:t>
            </a:r>
          </a:p>
          <a:p>
            <a:pPr lvl="1"/>
            <a:r>
              <a:rPr lang="en-US" sz="2000" dirty="0"/>
              <a:t>Decision supporting</a:t>
            </a:r>
          </a:p>
          <a:p>
            <a:pPr lvl="1"/>
            <a:r>
              <a:rPr lang="en-US" sz="2000" dirty="0"/>
              <a:t>Discovery-based</a:t>
            </a:r>
          </a:p>
          <a:p>
            <a:pPr eaLnBrk="1" hangingPunct="1"/>
            <a:r>
              <a:rPr lang="en-US" sz="2400" dirty="0"/>
              <a:t>Data management: </a:t>
            </a:r>
          </a:p>
          <a:p>
            <a:pPr lvl="1"/>
            <a:r>
              <a:rPr lang="en-US" sz="2000" dirty="0"/>
              <a:t>Our Spring Institute in Feb. 2015</a:t>
            </a:r>
          </a:p>
          <a:p>
            <a:r>
              <a:rPr lang="en-US" sz="2400" dirty="0"/>
              <a:t>Machine learning</a:t>
            </a:r>
          </a:p>
          <a:p>
            <a:pPr lvl="1" eaLnBrk="1" hangingPunct="1"/>
            <a:r>
              <a:rPr lang="en-US" sz="2000" dirty="0"/>
              <a:t>Methods of big data analysis</a:t>
            </a:r>
          </a:p>
          <a:p>
            <a:pPr lvl="1" eaLnBrk="1" hangingPunct="1"/>
            <a:r>
              <a:rPr lang="en-US" sz="2000" dirty="0"/>
              <a:t>Automated discovery from data</a:t>
            </a:r>
          </a:p>
          <a:p>
            <a:pPr lvl="1"/>
            <a:r>
              <a:rPr lang="en-US" sz="2000" dirty="0"/>
              <a:t>Hypothesis </a:t>
            </a:r>
            <a:r>
              <a:rPr lang="en-US" sz="2000" dirty="0">
                <a:solidFill>
                  <a:srgbClr val="C00000"/>
                </a:solidFill>
              </a:rPr>
              <a:t>generation</a:t>
            </a:r>
            <a:endParaRPr lang="en-US" sz="2000" dirty="0"/>
          </a:p>
          <a:p>
            <a:r>
              <a:rPr lang="en-US" sz="2400" dirty="0"/>
              <a:t>Statistics</a:t>
            </a:r>
          </a:p>
          <a:p>
            <a:pPr lvl="1"/>
            <a:r>
              <a:rPr lang="en-US" sz="2000" dirty="0"/>
              <a:t>Hypothesis testing</a:t>
            </a:r>
            <a:endParaRPr lang="en-US" sz="2000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sp>
        <p:nvSpPr>
          <p:cNvPr id="1536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  <a:noFill/>
        </p:spPr>
        <p:txBody>
          <a:bodyPr/>
          <a:lstStyle/>
          <a:p>
            <a:fld id="{9A40246B-B449-459E-8FD7-0D33D3D00BB2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050" name="Picture 2" descr="http://www.bbdc.berlin/fileadmin/_processed_/csm_education-content-G01_web_378cb4cbc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41513"/>
            <a:ext cx="29527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15000" y="4828065"/>
            <a:ext cx="3050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credit: Berlin Big Data Center</a:t>
            </a:r>
          </a:p>
        </p:txBody>
      </p:sp>
    </p:spTree>
    <p:extLst>
      <p:ext uri="{BB962C8B-B14F-4D97-AF65-F5344CB8AC3E}">
        <p14:creationId xmlns:p14="http://schemas.microsoft.com/office/powerpoint/2010/main" val="3916484882"/>
      </p:ext>
    </p:extLst>
  </p:cSld>
  <p:clrMapOvr>
    <a:masterClrMapping/>
  </p:clrMapOvr>
  <p:transition>
    <p:zo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391" y="-84932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Distance between Labels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2572544"/>
              </p:ext>
            </p:extLst>
          </p:nvPr>
        </p:nvGraphicFramePr>
        <p:xfrm>
          <a:off x="381000" y="1447800"/>
          <a:ext cx="8134350" cy="2003425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55725">
                  <a:extLst>
                    <a:ext uri="{9D8B030D-6E8A-4147-A177-3AD203B41FA5}">
                      <a16:colId xmlns:a16="http://schemas.microsoft.com/office/drawing/2014/main" val="120461685"/>
                    </a:ext>
                  </a:extLst>
                </a:gridCol>
                <a:gridCol w="1355725">
                  <a:extLst>
                    <a:ext uri="{9D8B030D-6E8A-4147-A177-3AD203B41FA5}">
                      <a16:colId xmlns:a16="http://schemas.microsoft.com/office/drawing/2014/main" val="1279676190"/>
                    </a:ext>
                  </a:extLst>
                </a:gridCol>
                <a:gridCol w="1355725">
                  <a:extLst>
                    <a:ext uri="{9D8B030D-6E8A-4147-A177-3AD203B41FA5}">
                      <a16:colId xmlns:a16="http://schemas.microsoft.com/office/drawing/2014/main" val="631246923"/>
                    </a:ext>
                  </a:extLst>
                </a:gridCol>
                <a:gridCol w="1355725">
                  <a:extLst>
                    <a:ext uri="{9D8B030D-6E8A-4147-A177-3AD203B41FA5}">
                      <a16:colId xmlns:a16="http://schemas.microsoft.com/office/drawing/2014/main" val="4094895152"/>
                    </a:ext>
                  </a:extLst>
                </a:gridCol>
                <a:gridCol w="1355725">
                  <a:extLst>
                    <a:ext uri="{9D8B030D-6E8A-4147-A177-3AD203B41FA5}">
                      <a16:colId xmlns:a16="http://schemas.microsoft.com/office/drawing/2014/main" val="2058590728"/>
                    </a:ext>
                  </a:extLst>
                </a:gridCol>
                <a:gridCol w="1355725">
                  <a:extLst>
                    <a:ext uri="{9D8B030D-6E8A-4147-A177-3AD203B41FA5}">
                      <a16:colId xmlns:a16="http://schemas.microsoft.com/office/drawing/2014/main" val="2802316224"/>
                    </a:ext>
                  </a:extLst>
                </a:gridCol>
              </a:tblGrid>
              <a:tr h="400685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128" marR="9128" marT="9525" marB="0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Album_1</a:t>
                      </a:r>
                    </a:p>
                  </a:txBody>
                  <a:tcPr marL="9128" marR="9128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Album_2</a:t>
                      </a:r>
                    </a:p>
                  </a:txBody>
                  <a:tcPr marL="9128" marR="9128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Album_3</a:t>
                      </a:r>
                    </a:p>
                  </a:txBody>
                  <a:tcPr marL="9128" marR="9128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Album_4</a:t>
                      </a:r>
                    </a:p>
                  </a:txBody>
                  <a:tcPr marL="9128" marR="9128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….</a:t>
                      </a:r>
                    </a:p>
                  </a:txBody>
                  <a:tcPr marL="9128" marR="9128" marT="9525" marB="0" anchor="ctr"/>
                </a:tc>
                <a:extLst>
                  <a:ext uri="{0D108BD9-81ED-4DB2-BD59-A6C34878D82A}">
                    <a16:rowId xmlns:a16="http://schemas.microsoft.com/office/drawing/2014/main" val="3778277806"/>
                  </a:ext>
                </a:extLst>
              </a:tr>
              <a:tr h="40068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Happy </a:t>
                      </a:r>
                    </a:p>
                  </a:txBody>
                  <a:tcPr marL="9128" marR="9128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128" marR="9128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128" marR="9128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128" marR="9128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128" marR="9128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128" marR="9128" marT="9525" marB="0" anchor="ctr"/>
                </a:tc>
                <a:extLst>
                  <a:ext uri="{0D108BD9-81ED-4DB2-BD59-A6C34878D82A}">
                    <a16:rowId xmlns:a16="http://schemas.microsoft.com/office/drawing/2014/main" val="1838786985"/>
                  </a:ext>
                </a:extLst>
              </a:tr>
              <a:tr h="40068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Angry</a:t>
                      </a:r>
                    </a:p>
                  </a:txBody>
                  <a:tcPr marL="9128" marR="9128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128" marR="9128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128" marR="9128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128" marR="9128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128" marR="9128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128" marR="9128" marT="9525" marB="0" anchor="ctr"/>
                </a:tc>
                <a:extLst>
                  <a:ext uri="{0D108BD9-81ED-4DB2-BD59-A6C34878D82A}">
                    <a16:rowId xmlns:a16="http://schemas.microsoft.com/office/drawing/2014/main" val="3470164803"/>
                  </a:ext>
                </a:extLst>
              </a:tr>
              <a:tr h="40068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Gloomy</a:t>
                      </a:r>
                    </a:p>
                  </a:txBody>
                  <a:tcPr marL="9128" marR="9128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128" marR="9128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128" marR="9128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128" marR="9128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128" marR="9128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128" marR="9128" marT="9525" marB="0" anchor="ctr"/>
                </a:tc>
                <a:extLst>
                  <a:ext uri="{0D108BD9-81ED-4DB2-BD59-A6C34878D82A}">
                    <a16:rowId xmlns:a16="http://schemas.microsoft.com/office/drawing/2014/main" val="2843868925"/>
                  </a:ext>
                </a:extLst>
              </a:tr>
              <a:tr h="40068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128" marR="9128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128" marR="9128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128" marR="9128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128" marR="9128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128" marR="9128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128" marR="9128" marT="9525" marB="0" anchor="ctr"/>
                </a:tc>
                <a:extLst>
                  <a:ext uri="{0D108BD9-81ED-4DB2-BD59-A6C34878D82A}">
                    <a16:rowId xmlns:a16="http://schemas.microsoft.com/office/drawing/2014/main" val="642674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388403E-8056-4B54-843E-5778CB474BF1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7731352"/>
              </p:ext>
            </p:extLst>
          </p:nvPr>
        </p:nvGraphicFramePr>
        <p:xfrm>
          <a:off x="358390" y="3810000"/>
          <a:ext cx="8176008" cy="1876425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62668">
                  <a:extLst>
                    <a:ext uri="{9D8B030D-6E8A-4147-A177-3AD203B41FA5}">
                      <a16:colId xmlns:a16="http://schemas.microsoft.com/office/drawing/2014/main" val="120461685"/>
                    </a:ext>
                  </a:extLst>
                </a:gridCol>
                <a:gridCol w="1362668">
                  <a:extLst>
                    <a:ext uri="{9D8B030D-6E8A-4147-A177-3AD203B41FA5}">
                      <a16:colId xmlns:a16="http://schemas.microsoft.com/office/drawing/2014/main" val="1279676190"/>
                    </a:ext>
                  </a:extLst>
                </a:gridCol>
                <a:gridCol w="1362668">
                  <a:extLst>
                    <a:ext uri="{9D8B030D-6E8A-4147-A177-3AD203B41FA5}">
                      <a16:colId xmlns:a16="http://schemas.microsoft.com/office/drawing/2014/main" val="631246923"/>
                    </a:ext>
                  </a:extLst>
                </a:gridCol>
                <a:gridCol w="1362668">
                  <a:extLst>
                    <a:ext uri="{9D8B030D-6E8A-4147-A177-3AD203B41FA5}">
                      <a16:colId xmlns:a16="http://schemas.microsoft.com/office/drawing/2014/main" val="4094895152"/>
                    </a:ext>
                  </a:extLst>
                </a:gridCol>
                <a:gridCol w="1362668">
                  <a:extLst>
                    <a:ext uri="{9D8B030D-6E8A-4147-A177-3AD203B41FA5}">
                      <a16:colId xmlns:a16="http://schemas.microsoft.com/office/drawing/2014/main" val="2058590728"/>
                    </a:ext>
                  </a:extLst>
                </a:gridCol>
                <a:gridCol w="1362668">
                  <a:extLst>
                    <a:ext uri="{9D8B030D-6E8A-4147-A177-3AD203B41FA5}">
                      <a16:colId xmlns:a16="http://schemas.microsoft.com/office/drawing/2014/main" val="2802316224"/>
                    </a:ext>
                  </a:extLst>
                </a:gridCol>
              </a:tblGrid>
              <a:tr h="375285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Song_1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Song_2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Song_3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Song_4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….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78277806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Happy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8786985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Angry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0164803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Gloomy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3868925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426742"/>
                  </a:ext>
                </a:extLst>
              </a:tr>
            </a:tbl>
          </a:graphicData>
        </a:graphic>
      </p:graphicFrame>
      <p:sp>
        <p:nvSpPr>
          <p:cNvPr id="7" name="Rectangle: Rounded Corners 6"/>
          <p:cNvSpPr/>
          <p:nvPr/>
        </p:nvSpPr>
        <p:spPr>
          <a:xfrm>
            <a:off x="235299" y="1801417"/>
            <a:ext cx="8458200" cy="43378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/>
          <p:cNvSpPr/>
          <p:nvPr/>
        </p:nvSpPr>
        <p:spPr>
          <a:xfrm>
            <a:off x="235299" y="2235201"/>
            <a:ext cx="8458200" cy="41086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6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541330" y="357070"/>
            <a:ext cx="8534400" cy="609600"/>
          </a:xfrm>
        </p:spPr>
        <p:txBody>
          <a:bodyPr>
            <a:noAutofit/>
          </a:bodyPr>
          <a:lstStyle/>
          <a:p>
            <a:r>
              <a:rPr lang="en-US" sz="4000" dirty="0"/>
              <a:t>Distance between Two Data Samples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04812" y="1227222"/>
            <a:ext cx="8458200" cy="466052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Vector</a:t>
            </a:r>
            <a:r>
              <a:rPr lang="en-US" sz="2800" dirty="0"/>
              <a:t> representation</a:t>
            </a:r>
          </a:p>
          <a:p>
            <a:pPr lvl="1" eaLnBrk="1" hangingPunct="1"/>
            <a:r>
              <a:rPr lang="en-US" sz="2000" dirty="0"/>
              <a:t>Vector: a row in a data table (a</a:t>
            </a:r>
            <a:r>
              <a:rPr lang="en-US" sz="2000" baseline="-25000" dirty="0"/>
              <a:t>1</a:t>
            </a:r>
            <a:r>
              <a:rPr lang="en-US" sz="2000" dirty="0"/>
              <a:t>, a</a:t>
            </a:r>
            <a:r>
              <a:rPr lang="en-US" sz="2000" baseline="-25000" dirty="0"/>
              <a:t>2</a:t>
            </a:r>
            <a:r>
              <a:rPr lang="en-US" sz="2000" dirty="0"/>
              <a:t>, … a</a:t>
            </a:r>
            <a:r>
              <a:rPr lang="en-US" sz="2000" baseline="-25000" dirty="0"/>
              <a:t>n</a:t>
            </a:r>
            <a:r>
              <a:rPr lang="en-US" sz="2000" dirty="0"/>
              <a:t>)</a:t>
            </a:r>
          </a:p>
          <a:p>
            <a:pPr lvl="1" eaLnBrk="1" hangingPunct="1"/>
            <a:r>
              <a:rPr lang="en-US" sz="2000" dirty="0"/>
              <a:t>Model the problem as a n-dimensional space for n attributes</a:t>
            </a:r>
          </a:p>
          <a:p>
            <a:pPr lvl="2" eaLnBrk="1" hangingPunct="1"/>
            <a:r>
              <a:rPr lang="en-US" sz="2000" dirty="0"/>
              <a:t>In the mood label problem, each data sample can be considered a vector, where the dimensions are as follows: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dirty="0">
                <a:solidFill>
                  <a:srgbClr val="0070C0"/>
                </a:solidFill>
              </a:rPr>
              <a:t>Album_1 ; Album_2 ;  Album_3; …</a:t>
            </a:r>
            <a:endParaRPr lang="en-US" sz="2000" dirty="0"/>
          </a:p>
          <a:p>
            <a:pPr lvl="2" eaLnBrk="1" hangingPunct="1"/>
            <a:r>
              <a:rPr lang="en-US" sz="2000" dirty="0"/>
              <a:t>and an sample vector could be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dirty="0">
                <a:solidFill>
                  <a:srgbClr val="0070C0"/>
                </a:solidFill>
              </a:rPr>
              <a:t>( 0,  1,  1,….)</a:t>
            </a:r>
          </a:p>
          <a:p>
            <a:pPr lvl="2" eaLnBrk="1" hangingPunct="1"/>
            <a:r>
              <a:rPr lang="en-US" sz="2000" dirty="0"/>
              <a:t>Represented in a 3-dimensional space </a:t>
            </a: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  <a:noFill/>
        </p:spPr>
        <p:txBody>
          <a:bodyPr/>
          <a:lstStyle/>
          <a:p>
            <a:fld id="{183DB0A9-2382-46C1-A002-9F76624A7E08}" type="slidenum">
              <a:rPr lang="en-US"/>
              <a:pPr/>
              <a:t>51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436474" y="4212331"/>
            <a:ext cx="4122730" cy="2326581"/>
            <a:chOff x="5410200" y="4495800"/>
            <a:chExt cx="3665530" cy="1640781"/>
          </a:xfrm>
        </p:grpSpPr>
        <p:cxnSp>
          <p:nvCxnSpPr>
            <p:cNvPr id="36869" name="Straight Arrow Connector 7"/>
            <p:cNvCxnSpPr>
              <a:cxnSpLocks noChangeShapeType="1"/>
            </p:cNvCxnSpPr>
            <p:nvPr/>
          </p:nvCxnSpPr>
          <p:spPr bwMode="auto">
            <a:xfrm flipV="1">
              <a:off x="6384939" y="5670337"/>
              <a:ext cx="1372395" cy="207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6870" name="Straight Arrow Connector 10"/>
            <p:cNvCxnSpPr>
              <a:cxnSpLocks noChangeShapeType="1"/>
            </p:cNvCxnSpPr>
            <p:nvPr/>
          </p:nvCxnSpPr>
          <p:spPr bwMode="auto">
            <a:xfrm rot="5400000" flipH="1" flipV="1">
              <a:off x="5890433" y="5194955"/>
              <a:ext cx="9906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6871" name="Straight Arrow Connector 12"/>
            <p:cNvCxnSpPr>
              <a:cxnSpLocks noChangeShapeType="1"/>
            </p:cNvCxnSpPr>
            <p:nvPr/>
          </p:nvCxnSpPr>
          <p:spPr bwMode="auto">
            <a:xfrm flipV="1">
              <a:off x="6384939" y="5081449"/>
              <a:ext cx="914400" cy="609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36872" name="TextBox 14"/>
            <p:cNvSpPr txBox="1">
              <a:spLocks noChangeArrowheads="1"/>
            </p:cNvSpPr>
            <p:nvPr/>
          </p:nvSpPr>
          <p:spPr bwMode="auto">
            <a:xfrm>
              <a:off x="5410200" y="4495800"/>
              <a:ext cx="10951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Album_1</a:t>
              </a:r>
            </a:p>
          </p:txBody>
        </p:sp>
        <p:sp>
          <p:nvSpPr>
            <p:cNvPr id="36873" name="TextBox 15"/>
            <p:cNvSpPr txBox="1">
              <a:spLocks noChangeArrowheads="1"/>
            </p:cNvSpPr>
            <p:nvPr/>
          </p:nvSpPr>
          <p:spPr bwMode="auto">
            <a:xfrm>
              <a:off x="7375539" y="4624249"/>
              <a:ext cx="10951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Album_2</a:t>
              </a:r>
            </a:p>
          </p:txBody>
        </p:sp>
        <p:cxnSp>
          <p:nvCxnSpPr>
            <p:cNvPr id="36875" name="Straight Connector 18"/>
            <p:cNvCxnSpPr>
              <a:cxnSpLocks noChangeShapeType="1"/>
            </p:cNvCxnSpPr>
            <p:nvPr/>
          </p:nvCxnSpPr>
          <p:spPr bwMode="auto">
            <a:xfrm>
              <a:off x="6308739" y="5081449"/>
              <a:ext cx="1524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6876" name="Straight Connector 20"/>
            <p:cNvCxnSpPr>
              <a:cxnSpLocks noChangeShapeType="1"/>
            </p:cNvCxnSpPr>
            <p:nvPr/>
          </p:nvCxnSpPr>
          <p:spPr bwMode="auto">
            <a:xfrm>
              <a:off x="6842139" y="5233849"/>
              <a:ext cx="2286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6877" name="Straight Connector 22"/>
            <p:cNvCxnSpPr>
              <a:cxnSpLocks noChangeShapeType="1"/>
            </p:cNvCxnSpPr>
            <p:nvPr/>
          </p:nvCxnSpPr>
          <p:spPr bwMode="auto">
            <a:xfrm rot="5400000">
              <a:off x="7146940" y="5691049"/>
              <a:ext cx="152400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6881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6384939" y="5346117"/>
              <a:ext cx="1447800" cy="344932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36882" name="TextBox 28"/>
            <p:cNvSpPr txBox="1">
              <a:spLocks noChangeArrowheads="1"/>
            </p:cNvSpPr>
            <p:nvPr/>
          </p:nvSpPr>
          <p:spPr bwMode="auto">
            <a:xfrm>
              <a:off x="7967734" y="5123151"/>
              <a:ext cx="11079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(0, 1,  1 )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994539" y="57672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080139" y="561484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939705" y="4905312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13539" y="5000784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6952093" y="5307817"/>
              <a:ext cx="887790" cy="223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7262879" y="5327983"/>
              <a:ext cx="569860" cy="34235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5"/>
            <p:cNvSpPr txBox="1">
              <a:spLocks noChangeArrowheads="1"/>
            </p:cNvSpPr>
            <p:nvPr/>
          </p:nvSpPr>
          <p:spPr bwMode="auto">
            <a:xfrm>
              <a:off x="7785594" y="5612144"/>
              <a:ext cx="10951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Album_3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412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57200" y="355729"/>
            <a:ext cx="8534400" cy="609600"/>
          </a:xfrm>
        </p:spPr>
        <p:txBody>
          <a:bodyPr>
            <a:noAutofit/>
          </a:bodyPr>
          <a:lstStyle/>
          <a:p>
            <a:r>
              <a:rPr lang="en-US" sz="4000" dirty="0"/>
              <a:t>Distance between Two Data Samples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81" y="1928018"/>
            <a:ext cx="8229600" cy="4525963"/>
          </a:xfrm>
        </p:spPr>
        <p:txBody>
          <a:bodyPr/>
          <a:lstStyle/>
          <a:p>
            <a:r>
              <a:rPr lang="en-US" sz="2800" dirty="0"/>
              <a:t>Distance/similarity measures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Euclidean distance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>
              <a:buNone/>
            </a:pPr>
            <a:endParaRPr lang="en-US" sz="12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</p:spPr>
        <p:txBody>
          <a:bodyPr/>
          <a:lstStyle/>
          <a:p>
            <a:fld id="{8EEF13A5-DCCF-4313-A855-97D14635AE6E}" type="slidenum">
              <a:rPr lang="en-US" smtClean="0"/>
              <a:pPr/>
              <a:t>52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5486400" y="2590800"/>
            <a:ext cx="0" cy="2286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5486400" y="4876800"/>
            <a:ext cx="3352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flipV="1">
            <a:off x="5486400" y="3810000"/>
            <a:ext cx="609600" cy="1066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V="1">
            <a:off x="5486400" y="3810000"/>
            <a:ext cx="1828800" cy="1066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5867400" y="3348335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a=(1,2)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39000" y="34290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b=(4,2)</a:t>
            </a:r>
          </a:p>
        </p:txBody>
      </p:sp>
      <p:cxnSp>
        <p:nvCxnSpPr>
          <p:cNvPr id="17" name="Straight Connector 16"/>
          <p:cNvCxnSpPr/>
          <p:nvPr/>
        </p:nvCxnSpPr>
        <p:spPr bwMode="auto">
          <a:xfrm>
            <a:off x="6096000" y="3810000"/>
            <a:ext cx="1219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Arc 18"/>
          <p:cNvSpPr/>
          <p:nvPr/>
        </p:nvSpPr>
        <p:spPr bwMode="auto">
          <a:xfrm>
            <a:off x="5486400" y="4114800"/>
            <a:ext cx="914400" cy="914400"/>
          </a:xfrm>
          <a:prstGeom prst="arc">
            <a:avLst>
              <a:gd name="adj1" fmla="val 16200000"/>
              <a:gd name="adj2" fmla="val 1979391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67400" y="40386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367046" y="372933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51810"/>
              </p:ext>
            </p:extLst>
          </p:nvPr>
        </p:nvGraphicFramePr>
        <p:xfrm>
          <a:off x="713989" y="3639925"/>
          <a:ext cx="4193058" cy="1241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Equation" r:id="rId3" imgW="2145960" imgH="634680" progId="Equation.3">
                  <p:embed/>
                </p:oleObj>
              </mc:Choice>
              <mc:Fallback>
                <p:oleObj name="Equation" r:id="rId3" imgW="2145960" imgH="634680" progId="Equation.3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989" y="3639925"/>
                        <a:ext cx="4193058" cy="124142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873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522983" y="263316"/>
            <a:ext cx="8280400" cy="552450"/>
          </a:xfrm>
        </p:spPr>
        <p:txBody>
          <a:bodyPr>
            <a:noAutofit/>
          </a:bodyPr>
          <a:lstStyle/>
          <a:p>
            <a:pPr eaLnBrk="1" hangingPunct="1"/>
            <a:r>
              <a:rPr lang="en-US" sz="4400" dirty="0"/>
              <a:t>Unsupervised Learning: Clustering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idx="1"/>
          </p:nvPr>
        </p:nvSpPr>
        <p:spPr>
          <a:xfrm>
            <a:off x="585591" y="1182583"/>
            <a:ext cx="7996434" cy="480695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 </a:t>
            </a:r>
            <a:r>
              <a:rPr lang="en-US" sz="2400" dirty="0">
                <a:solidFill>
                  <a:srgbClr val="FF0000"/>
                </a:solidFill>
              </a:rPr>
              <a:t>clustering</a:t>
            </a:r>
            <a:r>
              <a:rPr lang="en-US" sz="2400" dirty="0"/>
              <a:t> is a set of clusters</a:t>
            </a:r>
          </a:p>
          <a:p>
            <a:pPr eaLnBrk="1" hangingPunct="1">
              <a:lnSpc>
                <a:spcPct val="90000"/>
              </a:lnSpc>
            </a:pPr>
            <a:endParaRPr lang="en-US" sz="1050" dirty="0"/>
          </a:p>
          <a:p>
            <a:r>
              <a:rPr lang="en-US" sz="2400" dirty="0"/>
              <a:t>Finding groups of objects such that the </a:t>
            </a:r>
            <a:r>
              <a:rPr lang="en-US" sz="2400" dirty="0">
                <a:solidFill>
                  <a:srgbClr val="FF0000"/>
                </a:solidFill>
              </a:rPr>
              <a:t>objects in a group will be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similar </a:t>
            </a:r>
            <a:r>
              <a:rPr lang="en-US" sz="2400" dirty="0"/>
              <a:t>to one another and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different from </a:t>
            </a:r>
            <a:r>
              <a:rPr lang="en-US" sz="2400" dirty="0">
                <a:solidFill>
                  <a:srgbClr val="FF0000"/>
                </a:solidFill>
              </a:rPr>
              <a:t>the objects in other groups</a:t>
            </a:r>
          </a:p>
        </p:txBody>
      </p:sp>
      <p:sp>
        <p:nvSpPr>
          <p:cNvPr id="3379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  <a:noFill/>
        </p:spPr>
        <p:txBody>
          <a:bodyPr/>
          <a:lstStyle/>
          <a:p>
            <a:fld id="{30547E81-3174-4AD0-9792-89FA466A9A36}" type="slidenum">
              <a:rPr lang="en-US"/>
              <a:pPr/>
              <a:t>53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734149" y="3453516"/>
            <a:ext cx="7876346" cy="2719425"/>
            <a:chOff x="807883" y="3817900"/>
            <a:chExt cx="7876346" cy="2719425"/>
          </a:xfrm>
        </p:grpSpPr>
        <p:grpSp>
          <p:nvGrpSpPr>
            <p:cNvPr id="6" name="Group 4"/>
            <p:cNvGrpSpPr>
              <a:grpSpLocks/>
            </p:cNvGrpSpPr>
            <p:nvPr/>
          </p:nvGrpSpPr>
          <p:grpSpPr bwMode="auto">
            <a:xfrm>
              <a:off x="3276600" y="3859213"/>
              <a:ext cx="3048000" cy="2678112"/>
              <a:chOff x="2160" y="2544"/>
              <a:chExt cx="1920" cy="1687"/>
            </a:xfrm>
          </p:grpSpPr>
          <p:sp>
            <p:nvSpPr>
              <p:cNvPr id="7" name="Line 5"/>
              <p:cNvSpPr>
                <a:spLocks noChangeShapeType="1"/>
              </p:cNvSpPr>
              <p:nvPr/>
            </p:nvSpPr>
            <p:spPr bwMode="auto">
              <a:xfrm>
                <a:off x="2736" y="2544"/>
                <a:ext cx="0" cy="1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Line 6"/>
              <p:cNvSpPr>
                <a:spLocks noChangeShapeType="1"/>
              </p:cNvSpPr>
              <p:nvPr/>
            </p:nvSpPr>
            <p:spPr bwMode="auto">
              <a:xfrm>
                <a:off x="2736" y="3696"/>
                <a:ext cx="13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Freeform 7"/>
              <p:cNvSpPr>
                <a:spLocks/>
              </p:cNvSpPr>
              <p:nvPr/>
            </p:nvSpPr>
            <p:spPr bwMode="auto">
              <a:xfrm>
                <a:off x="2226" y="3696"/>
                <a:ext cx="510" cy="535"/>
              </a:xfrm>
              <a:custGeom>
                <a:avLst/>
                <a:gdLst>
                  <a:gd name="T0" fmla="*/ 510 w 510"/>
                  <a:gd name="T1" fmla="*/ 0 h 535"/>
                  <a:gd name="T2" fmla="*/ 0 w 510"/>
                  <a:gd name="T3" fmla="*/ 535 h 535"/>
                  <a:gd name="T4" fmla="*/ 0 60000 65536"/>
                  <a:gd name="T5" fmla="*/ 0 60000 65536"/>
                  <a:gd name="T6" fmla="*/ 0 w 510"/>
                  <a:gd name="T7" fmla="*/ 0 h 535"/>
                  <a:gd name="T8" fmla="*/ 510 w 510"/>
                  <a:gd name="T9" fmla="*/ 535 h 53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10" h="535">
                    <a:moveTo>
                      <a:pt x="510" y="0"/>
                    </a:moveTo>
                    <a:lnTo>
                      <a:pt x="0" y="53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AutoShape 8"/>
              <p:cNvSpPr>
                <a:spLocks noChangeArrowheads="1"/>
              </p:cNvSpPr>
              <p:nvPr/>
            </p:nvSpPr>
            <p:spPr bwMode="auto">
              <a:xfrm>
                <a:off x="3264" y="2880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3408" y="2880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>
                <a:off x="3360" y="273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AutoShape 11"/>
              <p:cNvSpPr>
                <a:spLocks noChangeArrowheads="1"/>
              </p:cNvSpPr>
              <p:nvPr/>
            </p:nvSpPr>
            <p:spPr bwMode="auto">
              <a:xfrm>
                <a:off x="3360" y="3024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utoShape 12"/>
              <p:cNvSpPr>
                <a:spLocks noChangeArrowheads="1"/>
              </p:cNvSpPr>
              <p:nvPr/>
            </p:nvSpPr>
            <p:spPr bwMode="auto">
              <a:xfrm>
                <a:off x="3600" y="2880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utoShape 13"/>
              <p:cNvSpPr>
                <a:spLocks noChangeArrowheads="1"/>
              </p:cNvSpPr>
              <p:nvPr/>
            </p:nvSpPr>
            <p:spPr bwMode="auto">
              <a:xfrm>
                <a:off x="3504" y="2784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utoShape 14"/>
              <p:cNvSpPr>
                <a:spLocks noChangeArrowheads="1"/>
              </p:cNvSpPr>
              <p:nvPr/>
            </p:nvSpPr>
            <p:spPr bwMode="auto">
              <a:xfrm>
                <a:off x="3168" y="273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utoShape 15"/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utoShape 16"/>
              <p:cNvSpPr>
                <a:spLocks noChangeArrowheads="1"/>
              </p:cNvSpPr>
              <p:nvPr/>
            </p:nvSpPr>
            <p:spPr bwMode="auto">
              <a:xfrm>
                <a:off x="3168" y="297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AutoShape 17"/>
              <p:cNvSpPr>
                <a:spLocks noChangeArrowheads="1"/>
              </p:cNvSpPr>
              <p:nvPr/>
            </p:nvSpPr>
            <p:spPr bwMode="auto">
              <a:xfrm>
                <a:off x="2160" y="3264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utoShape 18"/>
              <p:cNvSpPr>
                <a:spLocks noChangeArrowheads="1"/>
              </p:cNvSpPr>
              <p:nvPr/>
            </p:nvSpPr>
            <p:spPr bwMode="auto">
              <a:xfrm>
                <a:off x="2304" y="3312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utoShape 19"/>
              <p:cNvSpPr>
                <a:spLocks noChangeArrowheads="1"/>
              </p:cNvSpPr>
              <p:nvPr/>
            </p:nvSpPr>
            <p:spPr bwMode="auto">
              <a:xfrm>
                <a:off x="2304" y="345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AutoShape 20"/>
              <p:cNvSpPr>
                <a:spLocks noChangeArrowheads="1"/>
              </p:cNvSpPr>
              <p:nvPr/>
            </p:nvSpPr>
            <p:spPr bwMode="auto">
              <a:xfrm>
                <a:off x="2448" y="3312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utoShape 21"/>
              <p:cNvSpPr>
                <a:spLocks noChangeArrowheads="1"/>
              </p:cNvSpPr>
              <p:nvPr/>
            </p:nvSpPr>
            <p:spPr bwMode="auto">
              <a:xfrm>
                <a:off x="2352" y="3168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AutoShape 22"/>
              <p:cNvSpPr>
                <a:spLocks noChangeArrowheads="1"/>
              </p:cNvSpPr>
              <p:nvPr/>
            </p:nvSpPr>
            <p:spPr bwMode="auto">
              <a:xfrm>
                <a:off x="2448" y="345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utoShape 23"/>
              <p:cNvSpPr>
                <a:spLocks noChangeArrowheads="1"/>
              </p:cNvSpPr>
              <p:nvPr/>
            </p:nvSpPr>
            <p:spPr bwMode="auto">
              <a:xfrm>
                <a:off x="2160" y="3408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utoShape 24"/>
              <p:cNvSpPr>
                <a:spLocks noChangeArrowheads="1"/>
              </p:cNvSpPr>
              <p:nvPr/>
            </p:nvSpPr>
            <p:spPr bwMode="auto">
              <a:xfrm>
                <a:off x="3504" y="3552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AutoShape 25"/>
              <p:cNvSpPr>
                <a:spLocks noChangeArrowheads="1"/>
              </p:cNvSpPr>
              <p:nvPr/>
            </p:nvSpPr>
            <p:spPr bwMode="auto">
              <a:xfrm>
                <a:off x="3792" y="3600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AutoShape 26"/>
              <p:cNvSpPr>
                <a:spLocks noChangeArrowheads="1"/>
              </p:cNvSpPr>
              <p:nvPr/>
            </p:nvSpPr>
            <p:spPr bwMode="auto">
              <a:xfrm>
                <a:off x="3648" y="369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utoShape 27"/>
              <p:cNvSpPr>
                <a:spLocks noChangeArrowheads="1"/>
              </p:cNvSpPr>
              <p:nvPr/>
            </p:nvSpPr>
            <p:spPr bwMode="auto">
              <a:xfrm>
                <a:off x="3504" y="3792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AutoShape 28"/>
              <p:cNvSpPr>
                <a:spLocks noChangeArrowheads="1"/>
              </p:cNvSpPr>
              <p:nvPr/>
            </p:nvSpPr>
            <p:spPr bwMode="auto">
              <a:xfrm>
                <a:off x="3696" y="3792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AutoShape 29"/>
              <p:cNvSpPr>
                <a:spLocks noChangeArrowheads="1"/>
              </p:cNvSpPr>
              <p:nvPr/>
            </p:nvSpPr>
            <p:spPr bwMode="auto">
              <a:xfrm flipV="1">
                <a:off x="3504" y="3648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utoShape 30"/>
              <p:cNvSpPr>
                <a:spLocks noChangeArrowheads="1"/>
              </p:cNvSpPr>
              <p:nvPr/>
            </p:nvSpPr>
            <p:spPr bwMode="auto">
              <a:xfrm>
                <a:off x="3696" y="3504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807883" y="3817900"/>
              <a:ext cx="7876346" cy="2414623"/>
              <a:chOff x="725488" y="3748087"/>
              <a:chExt cx="7962900" cy="2484438"/>
            </a:xfrm>
          </p:grpSpPr>
          <p:grpSp>
            <p:nvGrpSpPr>
              <p:cNvPr id="33" name="Group 31"/>
              <p:cNvGrpSpPr>
                <a:grpSpLocks/>
              </p:cNvGrpSpPr>
              <p:nvPr/>
            </p:nvGrpSpPr>
            <p:grpSpPr bwMode="auto">
              <a:xfrm>
                <a:off x="5354638" y="3748087"/>
                <a:ext cx="3333750" cy="1676400"/>
                <a:chOff x="3373" y="2083"/>
                <a:chExt cx="2100" cy="1056"/>
              </a:xfrm>
            </p:grpSpPr>
            <p:sp>
              <p:nvSpPr>
                <p:cNvPr id="34" name="Line 32"/>
                <p:cNvSpPr>
                  <a:spLocks noChangeShapeType="1"/>
                </p:cNvSpPr>
                <p:nvPr/>
              </p:nvSpPr>
              <p:spPr bwMode="auto">
                <a:xfrm flipH="1" flipV="1">
                  <a:off x="3373" y="2727"/>
                  <a:ext cx="112" cy="412"/>
                </a:xfrm>
                <a:prstGeom prst="line">
                  <a:avLst/>
                </a:prstGeom>
                <a:noFill/>
                <a:ln w="25400">
                  <a:solidFill>
                    <a:srgbClr val="CC6600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" name="AutoShape 33"/>
                <p:cNvSpPr>
                  <a:spLocks noChangeArrowheads="1"/>
                </p:cNvSpPr>
                <p:nvPr/>
              </p:nvSpPr>
              <p:spPr bwMode="auto">
                <a:xfrm>
                  <a:off x="4225" y="2083"/>
                  <a:ext cx="1248" cy="672"/>
                </a:xfrm>
                <a:prstGeom prst="wedgeRectCallout">
                  <a:avLst>
                    <a:gd name="adj1" fmla="val -109527"/>
                    <a:gd name="adj2" fmla="val 70599"/>
                  </a:avLst>
                </a:prstGeom>
                <a:solidFill>
                  <a:srgbClr val="00FFF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2000" dirty="0">
                      <a:solidFill>
                        <a:srgbClr val="FF0000"/>
                      </a:solidFill>
                      <a:latin typeface="Tahoma" charset="0"/>
                    </a:rPr>
                    <a:t>Inter-</a:t>
                  </a:r>
                  <a:r>
                    <a:rPr lang="en-US" sz="2000" dirty="0">
                      <a:latin typeface="Tahoma" charset="0"/>
                    </a:rPr>
                    <a:t>cluster </a:t>
                  </a:r>
                  <a:r>
                    <a:rPr lang="en-US" sz="2000" u="sng" dirty="0">
                      <a:latin typeface="Tahoma" charset="0"/>
                    </a:rPr>
                    <a:t>distances</a:t>
                  </a:r>
                  <a:r>
                    <a:rPr lang="en-US" sz="2000" dirty="0">
                      <a:latin typeface="Tahoma" charset="0"/>
                    </a:rPr>
                    <a:t> are maximized</a:t>
                  </a:r>
                </a:p>
              </p:txBody>
            </p:sp>
          </p:grpSp>
          <p:grpSp>
            <p:nvGrpSpPr>
              <p:cNvPr id="36" name="Group 34"/>
              <p:cNvGrpSpPr>
                <a:grpSpLocks/>
              </p:cNvGrpSpPr>
              <p:nvPr/>
            </p:nvGrpSpPr>
            <p:grpSpPr bwMode="auto">
              <a:xfrm>
                <a:off x="2895600" y="3946525"/>
                <a:ext cx="3276600" cy="2286000"/>
                <a:chOff x="1824" y="2208"/>
                <a:chExt cx="2064" cy="1440"/>
              </a:xfrm>
            </p:grpSpPr>
            <p:sp>
              <p:nvSpPr>
                <p:cNvPr id="37" name="Oval 35"/>
                <p:cNvSpPr>
                  <a:spLocks noChangeArrowheads="1"/>
                </p:cNvSpPr>
                <p:nvPr/>
              </p:nvSpPr>
              <p:spPr bwMode="auto">
                <a:xfrm>
                  <a:off x="1824" y="2592"/>
                  <a:ext cx="816" cy="720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" name="Oval 36"/>
                <p:cNvSpPr>
                  <a:spLocks noChangeArrowheads="1"/>
                </p:cNvSpPr>
                <p:nvPr/>
              </p:nvSpPr>
              <p:spPr bwMode="auto">
                <a:xfrm>
                  <a:off x="2928" y="2208"/>
                  <a:ext cx="720" cy="624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" name="Oval 37"/>
                <p:cNvSpPr>
                  <a:spLocks noChangeArrowheads="1"/>
                </p:cNvSpPr>
                <p:nvPr/>
              </p:nvSpPr>
              <p:spPr bwMode="auto">
                <a:xfrm>
                  <a:off x="3216" y="3024"/>
                  <a:ext cx="672" cy="624"/>
                </a:xfrm>
                <a:prstGeom prst="ellips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0" name="Group 38"/>
              <p:cNvGrpSpPr>
                <a:grpSpLocks/>
              </p:cNvGrpSpPr>
              <p:nvPr/>
            </p:nvGrpSpPr>
            <p:grpSpPr bwMode="auto">
              <a:xfrm>
                <a:off x="725488" y="3794125"/>
                <a:ext cx="2800350" cy="1143000"/>
                <a:chOff x="457" y="2112"/>
                <a:chExt cx="1764" cy="720"/>
              </a:xfrm>
            </p:grpSpPr>
            <p:sp>
              <p:nvSpPr>
                <p:cNvPr id="41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2029" y="2736"/>
                  <a:ext cx="192" cy="96"/>
                </a:xfrm>
                <a:prstGeom prst="line">
                  <a:avLst/>
                </a:prstGeom>
                <a:noFill/>
                <a:ln w="25400">
                  <a:solidFill>
                    <a:srgbClr val="CC6600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AutoShape 40"/>
                <p:cNvSpPr>
                  <a:spLocks noChangeArrowheads="1"/>
                </p:cNvSpPr>
                <p:nvPr/>
              </p:nvSpPr>
              <p:spPr bwMode="auto">
                <a:xfrm>
                  <a:off x="457" y="2112"/>
                  <a:ext cx="1248" cy="672"/>
                </a:xfrm>
                <a:prstGeom prst="wedgeRectCallout">
                  <a:avLst>
                    <a:gd name="adj1" fmla="val 56250"/>
                    <a:gd name="adj2" fmla="val 92856"/>
                  </a:avLst>
                </a:prstGeom>
                <a:solidFill>
                  <a:srgbClr val="00FFF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2000" dirty="0">
                      <a:solidFill>
                        <a:srgbClr val="FF0000"/>
                      </a:solidFill>
                      <a:latin typeface="Tahoma" charset="0"/>
                    </a:rPr>
                    <a:t>Intra-</a:t>
                  </a:r>
                  <a:r>
                    <a:rPr lang="en-US" sz="2000" dirty="0">
                      <a:latin typeface="Tahoma" charset="0"/>
                    </a:rPr>
                    <a:t>cluster </a:t>
                  </a:r>
                  <a:r>
                    <a:rPr lang="en-US" sz="2000" u="sng" dirty="0">
                      <a:latin typeface="Tahoma" charset="0"/>
                    </a:rPr>
                    <a:t>distances</a:t>
                  </a:r>
                  <a:r>
                    <a:rPr lang="en-US" sz="2000" dirty="0">
                      <a:latin typeface="Tahoma" charset="0"/>
                    </a:rPr>
                    <a:t> are minimized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60925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522983" y="304800"/>
            <a:ext cx="8280400" cy="552450"/>
          </a:xfrm>
        </p:spPr>
        <p:txBody>
          <a:bodyPr>
            <a:noAutofit/>
          </a:bodyPr>
          <a:lstStyle/>
          <a:p>
            <a:pPr eaLnBrk="1" hangingPunct="1"/>
            <a:r>
              <a:rPr lang="en-US" sz="4400" dirty="0"/>
              <a:t>Unsupervised Learning: Clustering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idx="1"/>
          </p:nvPr>
        </p:nvSpPr>
        <p:spPr>
          <a:xfrm>
            <a:off x="664966" y="1371600"/>
            <a:ext cx="7996434" cy="44958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Two major kinds of methods</a:t>
            </a:r>
          </a:p>
          <a:p>
            <a:pPr eaLnBrk="1" hangingPunct="1">
              <a:lnSpc>
                <a:spcPct val="90000"/>
              </a:lnSpc>
            </a:pPr>
            <a:endParaRPr lang="en-US" sz="1100" dirty="0"/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</a:rPr>
              <a:t>hierarchical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FF0000"/>
                </a:solidFill>
              </a:rPr>
              <a:t>partitional</a:t>
            </a:r>
            <a:r>
              <a:rPr lang="en-US" sz="2800" dirty="0">
                <a:solidFill>
                  <a:srgbClr val="FFCC00"/>
                </a:solidFill>
              </a:rPr>
              <a:t> </a:t>
            </a:r>
            <a:r>
              <a:rPr lang="en-US" sz="2800" dirty="0"/>
              <a:t>sets of clusters </a:t>
            </a:r>
            <a:endParaRPr lang="en-US" sz="2800" dirty="0">
              <a:solidFill>
                <a:srgbClr val="FFCC00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sz="1100" dirty="0">
              <a:solidFill>
                <a:srgbClr val="FFCC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 err="1"/>
              <a:t>Partitional</a:t>
            </a:r>
            <a:r>
              <a:rPr lang="en-US" sz="2800" dirty="0"/>
              <a:t> Clustering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A division of data objects into non-overlapping subsets (clusters) such that each data object is in exactly one subset</a:t>
            </a:r>
          </a:p>
          <a:p>
            <a:pPr lvl="1" eaLnBrk="1" hangingPunct="1">
              <a:lnSpc>
                <a:spcPct val="90000"/>
              </a:lnSpc>
            </a:pPr>
            <a:endParaRPr lang="en-US" sz="1000" dirty="0">
              <a:solidFill>
                <a:srgbClr val="FFCC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Hierarchical clustering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A set of nested clusters organized as a hierarchical tree </a:t>
            </a:r>
          </a:p>
        </p:txBody>
      </p:sp>
      <p:sp>
        <p:nvSpPr>
          <p:cNvPr id="3379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  <a:noFill/>
        </p:spPr>
        <p:txBody>
          <a:bodyPr/>
          <a:lstStyle/>
          <a:p>
            <a:fld id="{30547E81-3174-4AD0-9792-89FA466A9A36}" type="slidenum">
              <a:rPr lang="en-US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296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>
          <a:xfrm>
            <a:off x="1689484" y="366713"/>
            <a:ext cx="8280400" cy="552450"/>
          </a:xfrm>
        </p:spPr>
        <p:txBody>
          <a:bodyPr>
            <a:noAutofit/>
          </a:bodyPr>
          <a:lstStyle/>
          <a:p>
            <a:pPr eaLnBrk="1" hangingPunct="1"/>
            <a:r>
              <a:rPr lang="en-US" sz="4400" dirty="0"/>
              <a:t>Partitional Clustering</a:t>
            </a:r>
          </a:p>
        </p:txBody>
      </p:sp>
      <p:sp>
        <p:nvSpPr>
          <p:cNvPr id="3481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  <a:noFill/>
        </p:spPr>
        <p:txBody>
          <a:bodyPr/>
          <a:lstStyle/>
          <a:p>
            <a:fld id="{8F9856B3-0578-4584-BC68-93D992155E9F}" type="slidenum">
              <a:rPr lang="en-US"/>
              <a:pPr/>
              <a:t>55</a:t>
            </a:fld>
            <a:endParaRPr lang="en-US"/>
          </a:p>
        </p:txBody>
      </p:sp>
      <p:sp>
        <p:nvSpPr>
          <p:cNvPr id="34821" name="Freeform 3"/>
          <p:cNvSpPr>
            <a:spLocks/>
          </p:cNvSpPr>
          <p:nvPr/>
        </p:nvSpPr>
        <p:spPr bwMode="auto">
          <a:xfrm>
            <a:off x="1254125" y="2517775"/>
            <a:ext cx="96838" cy="101600"/>
          </a:xfrm>
          <a:custGeom>
            <a:avLst/>
            <a:gdLst>
              <a:gd name="T0" fmla="*/ 96838 w 61"/>
              <a:gd name="T1" fmla="*/ 47625 h 64"/>
              <a:gd name="T2" fmla="*/ 87313 w 61"/>
              <a:gd name="T3" fmla="*/ 77788 h 64"/>
              <a:gd name="T4" fmla="*/ 68263 w 61"/>
              <a:gd name="T5" fmla="*/ 96838 h 64"/>
              <a:gd name="T6" fmla="*/ 38100 w 61"/>
              <a:gd name="T7" fmla="*/ 101600 h 64"/>
              <a:gd name="T8" fmla="*/ 14288 w 61"/>
              <a:gd name="T9" fmla="*/ 87313 h 64"/>
              <a:gd name="T10" fmla="*/ 0 w 61"/>
              <a:gd name="T11" fmla="*/ 61913 h 64"/>
              <a:gd name="T12" fmla="*/ 0 w 61"/>
              <a:gd name="T13" fmla="*/ 38100 h 64"/>
              <a:gd name="T14" fmla="*/ 14288 w 61"/>
              <a:gd name="T15" fmla="*/ 14288 h 64"/>
              <a:gd name="T16" fmla="*/ 38100 w 61"/>
              <a:gd name="T17" fmla="*/ 0 h 64"/>
              <a:gd name="T18" fmla="*/ 68263 w 61"/>
              <a:gd name="T19" fmla="*/ 4763 h 64"/>
              <a:gd name="T20" fmla="*/ 87313 w 61"/>
              <a:gd name="T21" fmla="*/ 23813 h 64"/>
              <a:gd name="T22" fmla="*/ 96838 w 61"/>
              <a:gd name="T23" fmla="*/ 47625 h 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4"/>
              <a:gd name="T38" fmla="*/ 61 w 61"/>
              <a:gd name="T39" fmla="*/ 64 h 6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4">
                <a:moveTo>
                  <a:pt x="61" y="30"/>
                </a:moveTo>
                <a:lnTo>
                  <a:pt x="55" y="49"/>
                </a:lnTo>
                <a:lnTo>
                  <a:pt x="43" y="61"/>
                </a:lnTo>
                <a:lnTo>
                  <a:pt x="24" y="64"/>
                </a:lnTo>
                <a:lnTo>
                  <a:pt x="9" y="55"/>
                </a:lnTo>
                <a:lnTo>
                  <a:pt x="0" y="39"/>
                </a:lnTo>
                <a:lnTo>
                  <a:pt x="0" y="24"/>
                </a:lnTo>
                <a:lnTo>
                  <a:pt x="9" y="9"/>
                </a:lnTo>
                <a:lnTo>
                  <a:pt x="24" y="0"/>
                </a:lnTo>
                <a:lnTo>
                  <a:pt x="43" y="3"/>
                </a:lnTo>
                <a:lnTo>
                  <a:pt x="55" y="15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2" name="Freeform 4"/>
          <p:cNvSpPr>
            <a:spLocks/>
          </p:cNvSpPr>
          <p:nvPr/>
        </p:nvSpPr>
        <p:spPr bwMode="auto">
          <a:xfrm>
            <a:off x="1254125" y="2716213"/>
            <a:ext cx="96838" cy="98425"/>
          </a:xfrm>
          <a:custGeom>
            <a:avLst/>
            <a:gdLst>
              <a:gd name="T0" fmla="*/ 96838 w 61"/>
              <a:gd name="T1" fmla="*/ 49213 h 62"/>
              <a:gd name="T2" fmla="*/ 87313 w 61"/>
              <a:gd name="T3" fmla="*/ 77788 h 62"/>
              <a:gd name="T4" fmla="*/ 68263 w 61"/>
              <a:gd name="T5" fmla="*/ 98425 h 62"/>
              <a:gd name="T6" fmla="*/ 38100 w 61"/>
              <a:gd name="T7" fmla="*/ 98425 h 62"/>
              <a:gd name="T8" fmla="*/ 14288 w 61"/>
              <a:gd name="T9" fmla="*/ 87313 h 62"/>
              <a:gd name="T10" fmla="*/ 0 w 61"/>
              <a:gd name="T11" fmla="*/ 63500 h 62"/>
              <a:gd name="T12" fmla="*/ 0 w 61"/>
              <a:gd name="T13" fmla="*/ 34925 h 62"/>
              <a:gd name="T14" fmla="*/ 14288 w 61"/>
              <a:gd name="T15" fmla="*/ 14288 h 62"/>
              <a:gd name="T16" fmla="*/ 38100 w 61"/>
              <a:gd name="T17" fmla="*/ 0 h 62"/>
              <a:gd name="T18" fmla="*/ 68263 w 61"/>
              <a:gd name="T19" fmla="*/ 4763 h 62"/>
              <a:gd name="T20" fmla="*/ 87313 w 61"/>
              <a:gd name="T21" fmla="*/ 25400 h 62"/>
              <a:gd name="T22" fmla="*/ 96838 w 61"/>
              <a:gd name="T23" fmla="*/ 49213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2"/>
              <a:gd name="T38" fmla="*/ 61 w 61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2">
                <a:moveTo>
                  <a:pt x="61" y="31"/>
                </a:moveTo>
                <a:lnTo>
                  <a:pt x="55" y="49"/>
                </a:lnTo>
                <a:lnTo>
                  <a:pt x="43" y="62"/>
                </a:lnTo>
                <a:lnTo>
                  <a:pt x="24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9"/>
                </a:lnTo>
                <a:lnTo>
                  <a:pt x="24" y="0"/>
                </a:lnTo>
                <a:lnTo>
                  <a:pt x="43" y="3"/>
                </a:lnTo>
                <a:lnTo>
                  <a:pt x="55" y="16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3" name="Freeform 5"/>
          <p:cNvSpPr>
            <a:spLocks/>
          </p:cNvSpPr>
          <p:nvPr/>
        </p:nvSpPr>
        <p:spPr bwMode="auto">
          <a:xfrm>
            <a:off x="1951038" y="4711700"/>
            <a:ext cx="96837" cy="98425"/>
          </a:xfrm>
          <a:custGeom>
            <a:avLst/>
            <a:gdLst>
              <a:gd name="T0" fmla="*/ 96837 w 61"/>
              <a:gd name="T1" fmla="*/ 49213 h 62"/>
              <a:gd name="T2" fmla="*/ 87312 w 61"/>
              <a:gd name="T3" fmla="*/ 73025 h 62"/>
              <a:gd name="T4" fmla="*/ 68262 w 61"/>
              <a:gd name="T5" fmla="*/ 93663 h 62"/>
              <a:gd name="T6" fmla="*/ 38100 w 61"/>
              <a:gd name="T7" fmla="*/ 98425 h 62"/>
              <a:gd name="T8" fmla="*/ 14287 w 61"/>
              <a:gd name="T9" fmla="*/ 84138 h 62"/>
              <a:gd name="T10" fmla="*/ 0 w 61"/>
              <a:gd name="T11" fmla="*/ 63500 h 62"/>
              <a:gd name="T12" fmla="*/ 0 w 61"/>
              <a:gd name="T13" fmla="*/ 34925 h 62"/>
              <a:gd name="T14" fmla="*/ 14287 w 61"/>
              <a:gd name="T15" fmla="*/ 11113 h 62"/>
              <a:gd name="T16" fmla="*/ 38100 w 61"/>
              <a:gd name="T17" fmla="*/ 0 h 62"/>
              <a:gd name="T18" fmla="*/ 68262 w 61"/>
              <a:gd name="T19" fmla="*/ 0 h 62"/>
              <a:gd name="T20" fmla="*/ 87312 w 61"/>
              <a:gd name="T21" fmla="*/ 20638 h 62"/>
              <a:gd name="T22" fmla="*/ 96837 w 61"/>
              <a:gd name="T23" fmla="*/ 49213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2"/>
              <a:gd name="T38" fmla="*/ 61 w 61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2">
                <a:moveTo>
                  <a:pt x="61" y="31"/>
                </a:moveTo>
                <a:lnTo>
                  <a:pt x="55" y="46"/>
                </a:lnTo>
                <a:lnTo>
                  <a:pt x="43" y="59"/>
                </a:lnTo>
                <a:lnTo>
                  <a:pt x="24" y="62"/>
                </a:lnTo>
                <a:lnTo>
                  <a:pt x="9" y="53"/>
                </a:lnTo>
                <a:lnTo>
                  <a:pt x="0" y="40"/>
                </a:lnTo>
                <a:lnTo>
                  <a:pt x="0" y="22"/>
                </a:lnTo>
                <a:lnTo>
                  <a:pt x="9" y="7"/>
                </a:lnTo>
                <a:lnTo>
                  <a:pt x="24" y="0"/>
                </a:lnTo>
                <a:lnTo>
                  <a:pt x="43" y="0"/>
                </a:lnTo>
                <a:lnTo>
                  <a:pt x="55" y="13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4" name="Freeform 6"/>
          <p:cNvSpPr>
            <a:spLocks/>
          </p:cNvSpPr>
          <p:nvPr/>
        </p:nvSpPr>
        <p:spPr bwMode="auto">
          <a:xfrm>
            <a:off x="1550988" y="2619375"/>
            <a:ext cx="96837" cy="96838"/>
          </a:xfrm>
          <a:custGeom>
            <a:avLst/>
            <a:gdLst>
              <a:gd name="T0" fmla="*/ 96837 w 61"/>
              <a:gd name="T1" fmla="*/ 49213 h 61"/>
              <a:gd name="T2" fmla="*/ 92075 w 61"/>
              <a:gd name="T3" fmla="*/ 73025 h 61"/>
              <a:gd name="T4" fmla="*/ 68262 w 61"/>
              <a:gd name="T5" fmla="*/ 92075 h 61"/>
              <a:gd name="T6" fmla="*/ 39687 w 61"/>
              <a:gd name="T7" fmla="*/ 96838 h 61"/>
              <a:gd name="T8" fmla="*/ 14287 w 61"/>
              <a:gd name="T9" fmla="*/ 87313 h 61"/>
              <a:gd name="T10" fmla="*/ 0 w 61"/>
              <a:gd name="T11" fmla="*/ 63500 h 61"/>
              <a:gd name="T12" fmla="*/ 0 w 61"/>
              <a:gd name="T13" fmla="*/ 33338 h 61"/>
              <a:gd name="T14" fmla="*/ 14287 w 61"/>
              <a:gd name="T15" fmla="*/ 9525 h 61"/>
              <a:gd name="T16" fmla="*/ 39687 w 61"/>
              <a:gd name="T17" fmla="*/ 0 h 61"/>
              <a:gd name="T18" fmla="*/ 68262 w 61"/>
              <a:gd name="T19" fmla="*/ 4763 h 61"/>
              <a:gd name="T20" fmla="*/ 92075 w 61"/>
              <a:gd name="T21" fmla="*/ 19050 h 61"/>
              <a:gd name="T22" fmla="*/ 96837 w 61"/>
              <a:gd name="T23" fmla="*/ 49213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1"/>
                </a:moveTo>
                <a:lnTo>
                  <a:pt x="58" y="46"/>
                </a:lnTo>
                <a:lnTo>
                  <a:pt x="43" y="58"/>
                </a:lnTo>
                <a:lnTo>
                  <a:pt x="25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8" y="12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5" name="Freeform 7"/>
          <p:cNvSpPr>
            <a:spLocks/>
          </p:cNvSpPr>
          <p:nvPr/>
        </p:nvSpPr>
        <p:spPr bwMode="auto">
          <a:xfrm>
            <a:off x="1951038" y="3914775"/>
            <a:ext cx="96837" cy="96838"/>
          </a:xfrm>
          <a:custGeom>
            <a:avLst/>
            <a:gdLst>
              <a:gd name="T0" fmla="*/ 96837 w 61"/>
              <a:gd name="T1" fmla="*/ 47625 h 61"/>
              <a:gd name="T2" fmla="*/ 87312 w 61"/>
              <a:gd name="T3" fmla="*/ 73025 h 61"/>
              <a:gd name="T4" fmla="*/ 68262 w 61"/>
              <a:gd name="T5" fmla="*/ 92075 h 61"/>
              <a:gd name="T6" fmla="*/ 38100 w 61"/>
              <a:gd name="T7" fmla="*/ 96838 h 61"/>
              <a:gd name="T8" fmla="*/ 14287 w 61"/>
              <a:gd name="T9" fmla="*/ 87313 h 61"/>
              <a:gd name="T10" fmla="*/ 0 w 61"/>
              <a:gd name="T11" fmla="*/ 61913 h 61"/>
              <a:gd name="T12" fmla="*/ 0 w 61"/>
              <a:gd name="T13" fmla="*/ 33338 h 61"/>
              <a:gd name="T14" fmla="*/ 14287 w 61"/>
              <a:gd name="T15" fmla="*/ 9525 h 61"/>
              <a:gd name="T16" fmla="*/ 38100 w 61"/>
              <a:gd name="T17" fmla="*/ 0 h 61"/>
              <a:gd name="T18" fmla="*/ 68262 w 61"/>
              <a:gd name="T19" fmla="*/ 4763 h 61"/>
              <a:gd name="T20" fmla="*/ 87312 w 61"/>
              <a:gd name="T21" fmla="*/ 19050 h 61"/>
              <a:gd name="T22" fmla="*/ 96837 w 61"/>
              <a:gd name="T23" fmla="*/ 47625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0"/>
                </a:moveTo>
                <a:lnTo>
                  <a:pt x="55" y="46"/>
                </a:lnTo>
                <a:lnTo>
                  <a:pt x="43" y="58"/>
                </a:lnTo>
                <a:lnTo>
                  <a:pt x="24" y="61"/>
                </a:lnTo>
                <a:lnTo>
                  <a:pt x="9" y="55"/>
                </a:lnTo>
                <a:lnTo>
                  <a:pt x="0" y="39"/>
                </a:lnTo>
                <a:lnTo>
                  <a:pt x="0" y="21"/>
                </a:lnTo>
                <a:lnTo>
                  <a:pt x="9" y="6"/>
                </a:lnTo>
                <a:lnTo>
                  <a:pt x="24" y="0"/>
                </a:lnTo>
                <a:lnTo>
                  <a:pt x="43" y="3"/>
                </a:lnTo>
                <a:lnTo>
                  <a:pt x="55" y="12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6" name="Freeform 8"/>
          <p:cNvSpPr>
            <a:spLocks/>
          </p:cNvSpPr>
          <p:nvPr/>
        </p:nvSpPr>
        <p:spPr bwMode="auto">
          <a:xfrm>
            <a:off x="2120900" y="1825625"/>
            <a:ext cx="98425" cy="98425"/>
          </a:xfrm>
          <a:custGeom>
            <a:avLst/>
            <a:gdLst>
              <a:gd name="T0" fmla="*/ 98425 w 62"/>
              <a:gd name="T1" fmla="*/ 49213 h 62"/>
              <a:gd name="T2" fmla="*/ 88900 w 62"/>
              <a:gd name="T3" fmla="*/ 73025 h 62"/>
              <a:gd name="T4" fmla="*/ 68263 w 62"/>
              <a:gd name="T5" fmla="*/ 92075 h 62"/>
              <a:gd name="T6" fmla="*/ 39688 w 62"/>
              <a:gd name="T7" fmla="*/ 98425 h 62"/>
              <a:gd name="T8" fmla="*/ 14288 w 62"/>
              <a:gd name="T9" fmla="*/ 87313 h 62"/>
              <a:gd name="T10" fmla="*/ 0 w 62"/>
              <a:gd name="T11" fmla="*/ 63500 h 62"/>
              <a:gd name="T12" fmla="*/ 0 w 62"/>
              <a:gd name="T13" fmla="*/ 34925 h 62"/>
              <a:gd name="T14" fmla="*/ 14288 w 62"/>
              <a:gd name="T15" fmla="*/ 9525 h 62"/>
              <a:gd name="T16" fmla="*/ 39688 w 62"/>
              <a:gd name="T17" fmla="*/ 0 h 62"/>
              <a:gd name="T18" fmla="*/ 68263 w 62"/>
              <a:gd name="T19" fmla="*/ 4763 h 62"/>
              <a:gd name="T20" fmla="*/ 88900 w 62"/>
              <a:gd name="T21" fmla="*/ 19050 h 62"/>
              <a:gd name="T22" fmla="*/ 98425 w 62"/>
              <a:gd name="T23" fmla="*/ 49213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2"/>
              <a:gd name="T37" fmla="*/ 0 h 62"/>
              <a:gd name="T38" fmla="*/ 62 w 62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2" h="62">
                <a:moveTo>
                  <a:pt x="62" y="31"/>
                </a:moveTo>
                <a:lnTo>
                  <a:pt x="56" y="46"/>
                </a:lnTo>
                <a:lnTo>
                  <a:pt x="43" y="58"/>
                </a:lnTo>
                <a:lnTo>
                  <a:pt x="25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6" y="12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7" name="Freeform 9"/>
          <p:cNvSpPr>
            <a:spLocks/>
          </p:cNvSpPr>
          <p:nvPr/>
        </p:nvSpPr>
        <p:spPr bwMode="auto">
          <a:xfrm>
            <a:off x="2351088" y="2020888"/>
            <a:ext cx="96837" cy="96837"/>
          </a:xfrm>
          <a:custGeom>
            <a:avLst/>
            <a:gdLst>
              <a:gd name="T0" fmla="*/ 96837 w 61"/>
              <a:gd name="T1" fmla="*/ 49212 h 61"/>
              <a:gd name="T2" fmla="*/ 87312 w 61"/>
              <a:gd name="T3" fmla="*/ 77787 h 61"/>
              <a:gd name="T4" fmla="*/ 68262 w 61"/>
              <a:gd name="T5" fmla="*/ 92075 h 61"/>
              <a:gd name="T6" fmla="*/ 38100 w 61"/>
              <a:gd name="T7" fmla="*/ 96837 h 61"/>
              <a:gd name="T8" fmla="*/ 14287 w 61"/>
              <a:gd name="T9" fmla="*/ 87312 h 61"/>
              <a:gd name="T10" fmla="*/ 0 w 61"/>
              <a:gd name="T11" fmla="*/ 63500 h 61"/>
              <a:gd name="T12" fmla="*/ 0 w 61"/>
              <a:gd name="T13" fmla="*/ 33337 h 61"/>
              <a:gd name="T14" fmla="*/ 14287 w 61"/>
              <a:gd name="T15" fmla="*/ 9525 h 61"/>
              <a:gd name="T16" fmla="*/ 38100 w 61"/>
              <a:gd name="T17" fmla="*/ 0 h 61"/>
              <a:gd name="T18" fmla="*/ 68262 w 61"/>
              <a:gd name="T19" fmla="*/ 4762 h 61"/>
              <a:gd name="T20" fmla="*/ 87312 w 61"/>
              <a:gd name="T21" fmla="*/ 23812 h 61"/>
              <a:gd name="T22" fmla="*/ 96837 w 61"/>
              <a:gd name="T23" fmla="*/ 49212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1"/>
                </a:moveTo>
                <a:lnTo>
                  <a:pt x="55" y="49"/>
                </a:lnTo>
                <a:lnTo>
                  <a:pt x="43" y="58"/>
                </a:lnTo>
                <a:lnTo>
                  <a:pt x="24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6"/>
                </a:lnTo>
                <a:lnTo>
                  <a:pt x="24" y="0"/>
                </a:lnTo>
                <a:lnTo>
                  <a:pt x="43" y="3"/>
                </a:lnTo>
                <a:lnTo>
                  <a:pt x="55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8" name="Freeform 10"/>
          <p:cNvSpPr>
            <a:spLocks/>
          </p:cNvSpPr>
          <p:nvPr/>
        </p:nvSpPr>
        <p:spPr bwMode="auto">
          <a:xfrm>
            <a:off x="2447925" y="2317750"/>
            <a:ext cx="96838" cy="101600"/>
          </a:xfrm>
          <a:custGeom>
            <a:avLst/>
            <a:gdLst>
              <a:gd name="T0" fmla="*/ 96838 w 61"/>
              <a:gd name="T1" fmla="*/ 49213 h 64"/>
              <a:gd name="T2" fmla="*/ 92075 w 61"/>
              <a:gd name="T3" fmla="*/ 77788 h 64"/>
              <a:gd name="T4" fmla="*/ 68263 w 61"/>
              <a:gd name="T5" fmla="*/ 96838 h 64"/>
              <a:gd name="T6" fmla="*/ 44450 w 61"/>
              <a:gd name="T7" fmla="*/ 101600 h 64"/>
              <a:gd name="T8" fmla="*/ 14288 w 61"/>
              <a:gd name="T9" fmla="*/ 87313 h 64"/>
              <a:gd name="T10" fmla="*/ 0 w 61"/>
              <a:gd name="T11" fmla="*/ 63500 h 64"/>
              <a:gd name="T12" fmla="*/ 0 w 61"/>
              <a:gd name="T13" fmla="*/ 38100 h 64"/>
              <a:gd name="T14" fmla="*/ 14288 w 61"/>
              <a:gd name="T15" fmla="*/ 14288 h 64"/>
              <a:gd name="T16" fmla="*/ 44450 w 61"/>
              <a:gd name="T17" fmla="*/ 0 h 64"/>
              <a:gd name="T18" fmla="*/ 68263 w 61"/>
              <a:gd name="T19" fmla="*/ 4763 h 64"/>
              <a:gd name="T20" fmla="*/ 92075 w 61"/>
              <a:gd name="T21" fmla="*/ 23813 h 64"/>
              <a:gd name="T22" fmla="*/ 96838 w 61"/>
              <a:gd name="T23" fmla="*/ 49213 h 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4"/>
              <a:gd name="T38" fmla="*/ 61 w 61"/>
              <a:gd name="T39" fmla="*/ 64 h 6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4">
                <a:moveTo>
                  <a:pt x="61" y="31"/>
                </a:moveTo>
                <a:lnTo>
                  <a:pt x="58" y="49"/>
                </a:lnTo>
                <a:lnTo>
                  <a:pt x="43" y="61"/>
                </a:lnTo>
                <a:lnTo>
                  <a:pt x="28" y="64"/>
                </a:lnTo>
                <a:lnTo>
                  <a:pt x="9" y="55"/>
                </a:lnTo>
                <a:lnTo>
                  <a:pt x="0" y="40"/>
                </a:lnTo>
                <a:lnTo>
                  <a:pt x="0" y="24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9" name="Freeform 11"/>
          <p:cNvSpPr>
            <a:spLocks/>
          </p:cNvSpPr>
          <p:nvPr/>
        </p:nvSpPr>
        <p:spPr bwMode="auto">
          <a:xfrm>
            <a:off x="2847975" y="2317750"/>
            <a:ext cx="96838" cy="101600"/>
          </a:xfrm>
          <a:custGeom>
            <a:avLst/>
            <a:gdLst>
              <a:gd name="T0" fmla="*/ 96838 w 61"/>
              <a:gd name="T1" fmla="*/ 49213 h 64"/>
              <a:gd name="T2" fmla="*/ 92075 w 61"/>
              <a:gd name="T3" fmla="*/ 77788 h 64"/>
              <a:gd name="T4" fmla="*/ 68263 w 61"/>
              <a:gd name="T5" fmla="*/ 96838 h 64"/>
              <a:gd name="T6" fmla="*/ 42863 w 61"/>
              <a:gd name="T7" fmla="*/ 101600 h 64"/>
              <a:gd name="T8" fmla="*/ 14288 w 61"/>
              <a:gd name="T9" fmla="*/ 87313 h 64"/>
              <a:gd name="T10" fmla="*/ 0 w 61"/>
              <a:gd name="T11" fmla="*/ 63500 h 64"/>
              <a:gd name="T12" fmla="*/ 0 w 61"/>
              <a:gd name="T13" fmla="*/ 38100 h 64"/>
              <a:gd name="T14" fmla="*/ 14288 w 61"/>
              <a:gd name="T15" fmla="*/ 14288 h 64"/>
              <a:gd name="T16" fmla="*/ 42863 w 61"/>
              <a:gd name="T17" fmla="*/ 0 h 64"/>
              <a:gd name="T18" fmla="*/ 68263 w 61"/>
              <a:gd name="T19" fmla="*/ 4763 h 64"/>
              <a:gd name="T20" fmla="*/ 92075 w 61"/>
              <a:gd name="T21" fmla="*/ 23813 h 64"/>
              <a:gd name="T22" fmla="*/ 96838 w 61"/>
              <a:gd name="T23" fmla="*/ 49213 h 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4"/>
              <a:gd name="T38" fmla="*/ 61 w 61"/>
              <a:gd name="T39" fmla="*/ 64 h 6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4">
                <a:moveTo>
                  <a:pt x="61" y="31"/>
                </a:moveTo>
                <a:lnTo>
                  <a:pt x="58" y="49"/>
                </a:lnTo>
                <a:lnTo>
                  <a:pt x="43" y="61"/>
                </a:lnTo>
                <a:lnTo>
                  <a:pt x="27" y="64"/>
                </a:lnTo>
                <a:lnTo>
                  <a:pt x="9" y="55"/>
                </a:lnTo>
                <a:lnTo>
                  <a:pt x="0" y="40"/>
                </a:lnTo>
                <a:lnTo>
                  <a:pt x="0" y="24"/>
                </a:lnTo>
                <a:lnTo>
                  <a:pt x="9" y="9"/>
                </a:lnTo>
                <a:lnTo>
                  <a:pt x="27" y="0"/>
                </a:lnTo>
                <a:lnTo>
                  <a:pt x="43" y="3"/>
                </a:lnTo>
                <a:lnTo>
                  <a:pt x="58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0" name="Freeform 12"/>
          <p:cNvSpPr>
            <a:spLocks/>
          </p:cNvSpPr>
          <p:nvPr/>
        </p:nvSpPr>
        <p:spPr bwMode="auto">
          <a:xfrm>
            <a:off x="2647950" y="2117725"/>
            <a:ext cx="96838" cy="103188"/>
          </a:xfrm>
          <a:custGeom>
            <a:avLst/>
            <a:gdLst>
              <a:gd name="T0" fmla="*/ 96838 w 61"/>
              <a:gd name="T1" fmla="*/ 53975 h 65"/>
              <a:gd name="T2" fmla="*/ 92075 w 61"/>
              <a:gd name="T3" fmla="*/ 77788 h 65"/>
              <a:gd name="T4" fmla="*/ 68263 w 61"/>
              <a:gd name="T5" fmla="*/ 96838 h 65"/>
              <a:gd name="T6" fmla="*/ 44450 w 61"/>
              <a:gd name="T7" fmla="*/ 103188 h 65"/>
              <a:gd name="T8" fmla="*/ 14288 w 61"/>
              <a:gd name="T9" fmla="*/ 87313 h 65"/>
              <a:gd name="T10" fmla="*/ 0 w 61"/>
              <a:gd name="T11" fmla="*/ 63500 h 65"/>
              <a:gd name="T12" fmla="*/ 0 w 61"/>
              <a:gd name="T13" fmla="*/ 39688 h 65"/>
              <a:gd name="T14" fmla="*/ 14288 w 61"/>
              <a:gd name="T15" fmla="*/ 14288 h 65"/>
              <a:gd name="T16" fmla="*/ 44450 w 61"/>
              <a:gd name="T17" fmla="*/ 0 h 65"/>
              <a:gd name="T18" fmla="*/ 68263 w 61"/>
              <a:gd name="T19" fmla="*/ 4763 h 65"/>
              <a:gd name="T20" fmla="*/ 92075 w 61"/>
              <a:gd name="T21" fmla="*/ 25400 h 65"/>
              <a:gd name="T22" fmla="*/ 96838 w 61"/>
              <a:gd name="T23" fmla="*/ 53975 h 6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5"/>
              <a:gd name="T38" fmla="*/ 61 w 61"/>
              <a:gd name="T39" fmla="*/ 65 h 6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5">
                <a:moveTo>
                  <a:pt x="61" y="34"/>
                </a:moveTo>
                <a:lnTo>
                  <a:pt x="58" y="49"/>
                </a:lnTo>
                <a:lnTo>
                  <a:pt x="43" y="61"/>
                </a:lnTo>
                <a:lnTo>
                  <a:pt x="28" y="65"/>
                </a:lnTo>
                <a:lnTo>
                  <a:pt x="9" y="55"/>
                </a:lnTo>
                <a:lnTo>
                  <a:pt x="0" y="40"/>
                </a:lnTo>
                <a:lnTo>
                  <a:pt x="0" y="25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6"/>
                </a:lnTo>
                <a:lnTo>
                  <a:pt x="61" y="34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1" name="Freeform 13"/>
          <p:cNvSpPr>
            <a:spLocks/>
          </p:cNvSpPr>
          <p:nvPr/>
        </p:nvSpPr>
        <p:spPr bwMode="auto">
          <a:xfrm>
            <a:off x="2647950" y="1724025"/>
            <a:ext cx="96838" cy="96838"/>
          </a:xfrm>
          <a:custGeom>
            <a:avLst/>
            <a:gdLst>
              <a:gd name="T0" fmla="*/ 96838 w 61"/>
              <a:gd name="T1" fmla="*/ 47625 h 61"/>
              <a:gd name="T2" fmla="*/ 92075 w 61"/>
              <a:gd name="T3" fmla="*/ 77788 h 61"/>
              <a:gd name="T4" fmla="*/ 68263 w 61"/>
              <a:gd name="T5" fmla="*/ 96838 h 61"/>
              <a:gd name="T6" fmla="*/ 44450 w 61"/>
              <a:gd name="T7" fmla="*/ 96838 h 61"/>
              <a:gd name="T8" fmla="*/ 14288 w 61"/>
              <a:gd name="T9" fmla="*/ 87313 h 61"/>
              <a:gd name="T10" fmla="*/ 0 w 61"/>
              <a:gd name="T11" fmla="*/ 63500 h 61"/>
              <a:gd name="T12" fmla="*/ 0 w 61"/>
              <a:gd name="T13" fmla="*/ 33338 h 61"/>
              <a:gd name="T14" fmla="*/ 14288 w 61"/>
              <a:gd name="T15" fmla="*/ 14288 h 61"/>
              <a:gd name="T16" fmla="*/ 44450 w 61"/>
              <a:gd name="T17" fmla="*/ 0 h 61"/>
              <a:gd name="T18" fmla="*/ 68263 w 61"/>
              <a:gd name="T19" fmla="*/ 4763 h 61"/>
              <a:gd name="T20" fmla="*/ 92075 w 61"/>
              <a:gd name="T21" fmla="*/ 23813 h 61"/>
              <a:gd name="T22" fmla="*/ 96838 w 61"/>
              <a:gd name="T23" fmla="*/ 47625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0"/>
                </a:moveTo>
                <a:lnTo>
                  <a:pt x="58" y="49"/>
                </a:lnTo>
                <a:lnTo>
                  <a:pt x="43" y="61"/>
                </a:lnTo>
                <a:lnTo>
                  <a:pt x="28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5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2" name="Freeform 14"/>
          <p:cNvSpPr>
            <a:spLocks/>
          </p:cNvSpPr>
          <p:nvPr/>
        </p:nvSpPr>
        <p:spPr bwMode="auto">
          <a:xfrm>
            <a:off x="3344863" y="4711700"/>
            <a:ext cx="103187" cy="98425"/>
          </a:xfrm>
          <a:custGeom>
            <a:avLst/>
            <a:gdLst>
              <a:gd name="T0" fmla="*/ 103187 w 65"/>
              <a:gd name="T1" fmla="*/ 49213 h 62"/>
              <a:gd name="T2" fmla="*/ 92075 w 65"/>
              <a:gd name="T3" fmla="*/ 73025 h 62"/>
              <a:gd name="T4" fmla="*/ 73025 w 65"/>
              <a:gd name="T5" fmla="*/ 93663 h 62"/>
              <a:gd name="T6" fmla="*/ 44450 w 65"/>
              <a:gd name="T7" fmla="*/ 98425 h 62"/>
              <a:gd name="T8" fmla="*/ 19050 w 65"/>
              <a:gd name="T9" fmla="*/ 84138 h 62"/>
              <a:gd name="T10" fmla="*/ 0 w 65"/>
              <a:gd name="T11" fmla="*/ 63500 h 62"/>
              <a:gd name="T12" fmla="*/ 0 w 65"/>
              <a:gd name="T13" fmla="*/ 34925 h 62"/>
              <a:gd name="T14" fmla="*/ 19050 w 65"/>
              <a:gd name="T15" fmla="*/ 11113 h 62"/>
              <a:gd name="T16" fmla="*/ 44450 w 65"/>
              <a:gd name="T17" fmla="*/ 0 h 62"/>
              <a:gd name="T18" fmla="*/ 73025 w 65"/>
              <a:gd name="T19" fmla="*/ 0 h 62"/>
              <a:gd name="T20" fmla="*/ 92075 w 65"/>
              <a:gd name="T21" fmla="*/ 20638 h 62"/>
              <a:gd name="T22" fmla="*/ 103187 w 65"/>
              <a:gd name="T23" fmla="*/ 49213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5"/>
              <a:gd name="T37" fmla="*/ 0 h 62"/>
              <a:gd name="T38" fmla="*/ 65 w 65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5" h="62">
                <a:moveTo>
                  <a:pt x="65" y="31"/>
                </a:moveTo>
                <a:lnTo>
                  <a:pt x="58" y="46"/>
                </a:lnTo>
                <a:lnTo>
                  <a:pt x="46" y="59"/>
                </a:lnTo>
                <a:lnTo>
                  <a:pt x="28" y="62"/>
                </a:lnTo>
                <a:lnTo>
                  <a:pt x="12" y="53"/>
                </a:lnTo>
                <a:lnTo>
                  <a:pt x="0" y="40"/>
                </a:lnTo>
                <a:lnTo>
                  <a:pt x="0" y="22"/>
                </a:lnTo>
                <a:lnTo>
                  <a:pt x="12" y="7"/>
                </a:lnTo>
                <a:lnTo>
                  <a:pt x="28" y="0"/>
                </a:lnTo>
                <a:lnTo>
                  <a:pt x="46" y="0"/>
                </a:lnTo>
                <a:lnTo>
                  <a:pt x="58" y="13"/>
                </a:lnTo>
                <a:lnTo>
                  <a:pt x="65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3" name="Freeform 15"/>
          <p:cNvSpPr>
            <a:spLocks/>
          </p:cNvSpPr>
          <p:nvPr/>
        </p:nvSpPr>
        <p:spPr bwMode="auto">
          <a:xfrm>
            <a:off x="1550988" y="2220913"/>
            <a:ext cx="96837" cy="96837"/>
          </a:xfrm>
          <a:custGeom>
            <a:avLst/>
            <a:gdLst>
              <a:gd name="T0" fmla="*/ 96837 w 61"/>
              <a:gd name="T1" fmla="*/ 47625 h 61"/>
              <a:gd name="T2" fmla="*/ 92075 w 61"/>
              <a:gd name="T3" fmla="*/ 77787 h 61"/>
              <a:gd name="T4" fmla="*/ 68262 w 61"/>
              <a:gd name="T5" fmla="*/ 92075 h 61"/>
              <a:gd name="T6" fmla="*/ 39687 w 61"/>
              <a:gd name="T7" fmla="*/ 96837 h 61"/>
              <a:gd name="T8" fmla="*/ 14287 w 61"/>
              <a:gd name="T9" fmla="*/ 87312 h 61"/>
              <a:gd name="T10" fmla="*/ 0 w 61"/>
              <a:gd name="T11" fmla="*/ 61912 h 61"/>
              <a:gd name="T12" fmla="*/ 0 w 61"/>
              <a:gd name="T13" fmla="*/ 33337 h 61"/>
              <a:gd name="T14" fmla="*/ 14287 w 61"/>
              <a:gd name="T15" fmla="*/ 9525 h 61"/>
              <a:gd name="T16" fmla="*/ 39687 w 61"/>
              <a:gd name="T17" fmla="*/ 0 h 61"/>
              <a:gd name="T18" fmla="*/ 68262 w 61"/>
              <a:gd name="T19" fmla="*/ 4762 h 61"/>
              <a:gd name="T20" fmla="*/ 92075 w 61"/>
              <a:gd name="T21" fmla="*/ 19050 h 61"/>
              <a:gd name="T22" fmla="*/ 96837 w 61"/>
              <a:gd name="T23" fmla="*/ 47625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0"/>
                </a:moveTo>
                <a:lnTo>
                  <a:pt x="58" y="49"/>
                </a:lnTo>
                <a:lnTo>
                  <a:pt x="43" y="58"/>
                </a:lnTo>
                <a:lnTo>
                  <a:pt x="25" y="61"/>
                </a:lnTo>
                <a:lnTo>
                  <a:pt x="9" y="55"/>
                </a:lnTo>
                <a:lnTo>
                  <a:pt x="0" y="39"/>
                </a:lnTo>
                <a:lnTo>
                  <a:pt x="0" y="21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8" y="12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4" name="Freeform 16"/>
          <p:cNvSpPr>
            <a:spLocks/>
          </p:cNvSpPr>
          <p:nvPr/>
        </p:nvSpPr>
        <p:spPr bwMode="auto">
          <a:xfrm>
            <a:off x="1223963" y="4410075"/>
            <a:ext cx="98425" cy="98425"/>
          </a:xfrm>
          <a:custGeom>
            <a:avLst/>
            <a:gdLst>
              <a:gd name="T0" fmla="*/ 98425 w 62"/>
              <a:gd name="T1" fmla="*/ 49213 h 62"/>
              <a:gd name="T2" fmla="*/ 88900 w 62"/>
              <a:gd name="T3" fmla="*/ 77788 h 62"/>
              <a:gd name="T4" fmla="*/ 68263 w 62"/>
              <a:gd name="T5" fmla="*/ 98425 h 62"/>
              <a:gd name="T6" fmla="*/ 39688 w 62"/>
              <a:gd name="T7" fmla="*/ 98425 h 62"/>
              <a:gd name="T8" fmla="*/ 14288 w 62"/>
              <a:gd name="T9" fmla="*/ 87313 h 62"/>
              <a:gd name="T10" fmla="*/ 0 w 62"/>
              <a:gd name="T11" fmla="*/ 63500 h 62"/>
              <a:gd name="T12" fmla="*/ 0 w 62"/>
              <a:gd name="T13" fmla="*/ 34925 h 62"/>
              <a:gd name="T14" fmla="*/ 14288 w 62"/>
              <a:gd name="T15" fmla="*/ 15875 h 62"/>
              <a:gd name="T16" fmla="*/ 39688 w 62"/>
              <a:gd name="T17" fmla="*/ 0 h 62"/>
              <a:gd name="T18" fmla="*/ 68263 w 62"/>
              <a:gd name="T19" fmla="*/ 4763 h 62"/>
              <a:gd name="T20" fmla="*/ 88900 w 62"/>
              <a:gd name="T21" fmla="*/ 25400 h 62"/>
              <a:gd name="T22" fmla="*/ 98425 w 62"/>
              <a:gd name="T23" fmla="*/ 49213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2"/>
              <a:gd name="T37" fmla="*/ 0 h 62"/>
              <a:gd name="T38" fmla="*/ 62 w 62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2" h="62">
                <a:moveTo>
                  <a:pt x="62" y="31"/>
                </a:moveTo>
                <a:lnTo>
                  <a:pt x="56" y="49"/>
                </a:lnTo>
                <a:lnTo>
                  <a:pt x="43" y="62"/>
                </a:lnTo>
                <a:lnTo>
                  <a:pt x="25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10"/>
                </a:lnTo>
                <a:lnTo>
                  <a:pt x="25" y="0"/>
                </a:lnTo>
                <a:lnTo>
                  <a:pt x="43" y="3"/>
                </a:lnTo>
                <a:lnTo>
                  <a:pt x="56" y="16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5" name="Freeform 17"/>
          <p:cNvSpPr>
            <a:spLocks/>
          </p:cNvSpPr>
          <p:nvPr/>
        </p:nvSpPr>
        <p:spPr bwMode="auto">
          <a:xfrm>
            <a:off x="1254125" y="5008563"/>
            <a:ext cx="96838" cy="98425"/>
          </a:xfrm>
          <a:custGeom>
            <a:avLst/>
            <a:gdLst>
              <a:gd name="T0" fmla="*/ 96838 w 61"/>
              <a:gd name="T1" fmla="*/ 49213 h 62"/>
              <a:gd name="T2" fmla="*/ 87313 w 61"/>
              <a:gd name="T3" fmla="*/ 77788 h 62"/>
              <a:gd name="T4" fmla="*/ 68263 w 61"/>
              <a:gd name="T5" fmla="*/ 93663 h 62"/>
              <a:gd name="T6" fmla="*/ 38100 w 61"/>
              <a:gd name="T7" fmla="*/ 98425 h 62"/>
              <a:gd name="T8" fmla="*/ 14288 w 61"/>
              <a:gd name="T9" fmla="*/ 88900 h 62"/>
              <a:gd name="T10" fmla="*/ 0 w 61"/>
              <a:gd name="T11" fmla="*/ 63500 h 62"/>
              <a:gd name="T12" fmla="*/ 0 w 61"/>
              <a:gd name="T13" fmla="*/ 34925 h 62"/>
              <a:gd name="T14" fmla="*/ 14288 w 61"/>
              <a:gd name="T15" fmla="*/ 11113 h 62"/>
              <a:gd name="T16" fmla="*/ 38100 w 61"/>
              <a:gd name="T17" fmla="*/ 0 h 62"/>
              <a:gd name="T18" fmla="*/ 68263 w 61"/>
              <a:gd name="T19" fmla="*/ 4763 h 62"/>
              <a:gd name="T20" fmla="*/ 87313 w 61"/>
              <a:gd name="T21" fmla="*/ 25400 h 62"/>
              <a:gd name="T22" fmla="*/ 96838 w 61"/>
              <a:gd name="T23" fmla="*/ 49213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2"/>
              <a:gd name="T38" fmla="*/ 61 w 61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2">
                <a:moveTo>
                  <a:pt x="61" y="31"/>
                </a:moveTo>
                <a:lnTo>
                  <a:pt x="55" y="49"/>
                </a:lnTo>
                <a:lnTo>
                  <a:pt x="43" y="59"/>
                </a:lnTo>
                <a:lnTo>
                  <a:pt x="24" y="62"/>
                </a:lnTo>
                <a:lnTo>
                  <a:pt x="9" y="56"/>
                </a:lnTo>
                <a:lnTo>
                  <a:pt x="0" y="40"/>
                </a:lnTo>
                <a:lnTo>
                  <a:pt x="0" y="22"/>
                </a:lnTo>
                <a:lnTo>
                  <a:pt x="9" y="7"/>
                </a:lnTo>
                <a:lnTo>
                  <a:pt x="24" y="0"/>
                </a:lnTo>
                <a:lnTo>
                  <a:pt x="43" y="3"/>
                </a:lnTo>
                <a:lnTo>
                  <a:pt x="55" y="16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6" name="Freeform 18"/>
          <p:cNvSpPr>
            <a:spLocks/>
          </p:cNvSpPr>
          <p:nvPr/>
        </p:nvSpPr>
        <p:spPr bwMode="auto">
          <a:xfrm>
            <a:off x="1720850" y="1990725"/>
            <a:ext cx="98425" cy="98425"/>
          </a:xfrm>
          <a:custGeom>
            <a:avLst/>
            <a:gdLst>
              <a:gd name="T0" fmla="*/ 98425 w 62"/>
              <a:gd name="T1" fmla="*/ 49213 h 62"/>
              <a:gd name="T2" fmla="*/ 88900 w 62"/>
              <a:gd name="T3" fmla="*/ 73025 h 62"/>
              <a:gd name="T4" fmla="*/ 68263 w 62"/>
              <a:gd name="T5" fmla="*/ 93663 h 62"/>
              <a:gd name="T6" fmla="*/ 39688 w 62"/>
              <a:gd name="T7" fmla="*/ 98425 h 62"/>
              <a:gd name="T8" fmla="*/ 15875 w 62"/>
              <a:gd name="T9" fmla="*/ 88900 h 62"/>
              <a:gd name="T10" fmla="*/ 0 w 62"/>
              <a:gd name="T11" fmla="*/ 63500 h 62"/>
              <a:gd name="T12" fmla="*/ 0 w 62"/>
              <a:gd name="T13" fmla="*/ 34925 h 62"/>
              <a:gd name="T14" fmla="*/ 15875 w 62"/>
              <a:gd name="T15" fmla="*/ 11113 h 62"/>
              <a:gd name="T16" fmla="*/ 39688 w 62"/>
              <a:gd name="T17" fmla="*/ 0 h 62"/>
              <a:gd name="T18" fmla="*/ 68263 w 62"/>
              <a:gd name="T19" fmla="*/ 6350 h 62"/>
              <a:gd name="T20" fmla="*/ 88900 w 62"/>
              <a:gd name="T21" fmla="*/ 20638 h 62"/>
              <a:gd name="T22" fmla="*/ 98425 w 62"/>
              <a:gd name="T23" fmla="*/ 49213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2"/>
              <a:gd name="T37" fmla="*/ 0 h 62"/>
              <a:gd name="T38" fmla="*/ 62 w 62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2" h="62">
                <a:moveTo>
                  <a:pt x="62" y="31"/>
                </a:moveTo>
                <a:lnTo>
                  <a:pt x="56" y="46"/>
                </a:lnTo>
                <a:lnTo>
                  <a:pt x="43" y="59"/>
                </a:lnTo>
                <a:lnTo>
                  <a:pt x="25" y="62"/>
                </a:lnTo>
                <a:lnTo>
                  <a:pt x="10" y="56"/>
                </a:lnTo>
                <a:lnTo>
                  <a:pt x="0" y="40"/>
                </a:lnTo>
                <a:lnTo>
                  <a:pt x="0" y="22"/>
                </a:lnTo>
                <a:lnTo>
                  <a:pt x="10" y="7"/>
                </a:lnTo>
                <a:lnTo>
                  <a:pt x="25" y="0"/>
                </a:lnTo>
                <a:lnTo>
                  <a:pt x="43" y="4"/>
                </a:lnTo>
                <a:lnTo>
                  <a:pt x="56" y="13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37" name="Text Box 19"/>
          <p:cNvSpPr txBox="1">
            <a:spLocks noChangeArrowheads="1"/>
          </p:cNvSpPr>
          <p:nvPr/>
        </p:nvSpPr>
        <p:spPr bwMode="auto">
          <a:xfrm>
            <a:off x="990600" y="5562600"/>
            <a:ext cx="236220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 b="1">
                <a:latin typeface="Arial" charset="0"/>
              </a:rPr>
              <a:t>Original Points</a:t>
            </a: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4724400" y="1295400"/>
            <a:ext cx="3581400" cy="4633913"/>
            <a:chOff x="2976" y="816"/>
            <a:chExt cx="2256" cy="2919"/>
          </a:xfrm>
        </p:grpSpPr>
        <p:graphicFrame>
          <p:nvGraphicFramePr>
            <p:cNvPr id="34818" name="Object 21"/>
            <p:cNvGraphicFramePr>
              <a:graphicFrameLocks noChangeAspect="1"/>
            </p:cNvGraphicFramePr>
            <p:nvPr/>
          </p:nvGraphicFramePr>
          <p:xfrm>
            <a:off x="2976" y="816"/>
            <a:ext cx="2125" cy="28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4" name="VISIO" r:id="rId3" imgW="1547102" imgH="2097084" progId="">
                    <p:embed/>
                  </p:oleObj>
                </mc:Choice>
                <mc:Fallback>
                  <p:oleObj name="VISIO" r:id="rId3" imgW="1547102" imgH="2097084" progId="">
                    <p:embed/>
                    <p:pic>
                      <p:nvPicPr>
                        <p:cNvPr id="34818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816"/>
                          <a:ext cx="2125" cy="28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39" name="Text Box 22"/>
            <p:cNvSpPr txBox="1">
              <a:spLocks noChangeArrowheads="1"/>
            </p:cNvSpPr>
            <p:nvPr/>
          </p:nvSpPr>
          <p:spPr bwMode="auto">
            <a:xfrm>
              <a:off x="3456" y="3504"/>
              <a:ext cx="1776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>
                  <a:latin typeface="Arial" charset="0"/>
                </a:rPr>
                <a:t>A Partitional  Clustering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7618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7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39806"/>
            <a:ext cx="8280400" cy="552450"/>
          </a:xfrm>
        </p:spPr>
        <p:txBody>
          <a:bodyPr>
            <a:noAutofit/>
          </a:bodyPr>
          <a:lstStyle/>
          <a:p>
            <a:pPr eaLnBrk="1" hangingPunct="1"/>
            <a:r>
              <a:rPr lang="en-US" sz="4400" dirty="0"/>
              <a:t>Hierarchical Clustering</a:t>
            </a:r>
          </a:p>
        </p:txBody>
      </p:sp>
      <p:sp>
        <p:nvSpPr>
          <p:cNvPr id="3584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  <a:noFill/>
        </p:spPr>
        <p:txBody>
          <a:bodyPr/>
          <a:lstStyle/>
          <a:p>
            <a:fld id="{3371617F-4A72-4BEC-A299-5A1F67557E17}" type="slidenum">
              <a:rPr lang="en-US"/>
              <a:pPr/>
              <a:t>56</a:t>
            </a:fld>
            <a:endParaRPr lang="en-US"/>
          </a:p>
        </p:txBody>
      </p:sp>
      <p:graphicFrame>
        <p:nvGraphicFramePr>
          <p:cNvPr id="35843" name="Object 4"/>
          <p:cNvGraphicFramePr>
            <a:graphicFrameLocks noChangeAspect="1"/>
          </p:cNvGraphicFramePr>
          <p:nvPr/>
        </p:nvGraphicFramePr>
        <p:xfrm>
          <a:off x="838200" y="2286000"/>
          <a:ext cx="3464266" cy="225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2" name="VISIO" r:id="rId3" imgW="2756614" imgH="1795265" progId="">
                  <p:embed/>
                </p:oleObj>
              </mc:Choice>
              <mc:Fallback>
                <p:oleObj name="VISIO" r:id="rId3" imgW="2756614" imgH="1795265" progId="">
                  <p:embed/>
                  <p:pic>
                    <p:nvPicPr>
                      <p:cNvPr id="3584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286000"/>
                        <a:ext cx="3464266" cy="225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4" name="Object 5"/>
          <p:cNvGraphicFramePr>
            <a:graphicFrameLocks noChangeAspect="1"/>
          </p:cNvGraphicFramePr>
          <p:nvPr/>
        </p:nvGraphicFramePr>
        <p:xfrm>
          <a:off x="5715000" y="1799790"/>
          <a:ext cx="2209800" cy="2846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" name="VISIO" r:id="rId5" imgW="1379425" imgH="1779615" progId="">
                  <p:embed/>
                </p:oleObj>
              </mc:Choice>
              <mc:Fallback>
                <p:oleObj name="VISIO" r:id="rId5" imgW="1379425" imgH="1779615" progId="">
                  <p:embed/>
                  <p:pic>
                    <p:nvPicPr>
                      <p:cNvPr id="3584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799790"/>
                        <a:ext cx="2209800" cy="28468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8" name="Text Box 7"/>
          <p:cNvSpPr txBox="1">
            <a:spLocks noChangeArrowheads="1"/>
          </p:cNvSpPr>
          <p:nvPr/>
        </p:nvSpPr>
        <p:spPr bwMode="auto">
          <a:xfrm>
            <a:off x="914400" y="4724400"/>
            <a:ext cx="335280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 b="1" dirty="0">
                <a:latin typeface="Arial" charset="0"/>
              </a:rPr>
              <a:t>Hierarchical Clustering</a:t>
            </a:r>
          </a:p>
        </p:txBody>
      </p:sp>
      <p:sp>
        <p:nvSpPr>
          <p:cNvPr id="35851" name="Text Box 10"/>
          <p:cNvSpPr txBox="1">
            <a:spLocks noChangeArrowheads="1"/>
          </p:cNvSpPr>
          <p:nvPr/>
        </p:nvSpPr>
        <p:spPr bwMode="auto">
          <a:xfrm>
            <a:off x="5562600" y="4724400"/>
            <a:ext cx="335280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 b="1" dirty="0" err="1">
                <a:latin typeface="Arial" charset="0"/>
              </a:rPr>
              <a:t>Dendrogram</a:t>
            </a:r>
            <a:endParaRPr lang="en-US" sz="1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258757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034" name="Picture 2" descr="C:\Documents and Settings\Xiao\Desktop\song_cluster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748" y="1219200"/>
            <a:ext cx="4572000" cy="368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0035" name="Rectangle 3"/>
          <p:cNvSpPr>
            <a:spLocks noGrp="1" noChangeArrowheads="1"/>
          </p:cNvSpPr>
          <p:nvPr>
            <p:ph type="title"/>
          </p:nvPr>
        </p:nvSpPr>
        <p:spPr>
          <a:xfrm>
            <a:off x="1351548" y="-61368"/>
            <a:ext cx="8229600" cy="1143000"/>
          </a:xfrm>
        </p:spPr>
        <p:txBody>
          <a:bodyPr/>
          <a:lstStyle/>
          <a:p>
            <a:r>
              <a:rPr lang="en-US" altLang="zh-CN" sz="4400" dirty="0">
                <a:ea typeface="宋体" pitchFamily="2" charset="-122"/>
              </a:rPr>
              <a:t>Mood Label Clustering</a:t>
            </a:r>
          </a:p>
        </p:txBody>
      </p:sp>
      <p:sp>
        <p:nvSpPr>
          <p:cNvPr id="300036" name="Rectangle 4"/>
          <p:cNvSpPr>
            <a:spLocks noGrp="1" noChangeArrowheads="1"/>
          </p:cNvSpPr>
          <p:nvPr>
            <p:ph idx="1"/>
          </p:nvPr>
        </p:nvSpPr>
        <p:spPr>
          <a:xfrm>
            <a:off x="43252" y="1454495"/>
            <a:ext cx="3886200" cy="4762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zh-CN" dirty="0">
                <a:ea typeface="宋体" pitchFamily="2" charset="-122"/>
              </a:rPr>
              <a:t>Mood labels for albums</a:t>
            </a:r>
          </a:p>
        </p:txBody>
      </p:sp>
      <p:sp>
        <p:nvSpPr>
          <p:cNvPr id="34" name="Date Placeholder 33"/>
          <p:cNvSpPr>
            <a:spLocks noGrp="1"/>
          </p:cNvSpPr>
          <p:nvPr>
            <p:ph type="dt" sz="half" idx="2"/>
          </p:nvPr>
        </p:nvSpPr>
        <p:spPr>
          <a:xfrm>
            <a:off x="0" y="6324600"/>
            <a:ext cx="2133600" cy="295275"/>
          </a:xfrm>
        </p:spPr>
        <p:txBody>
          <a:bodyPr/>
          <a:lstStyle/>
          <a:p>
            <a:fld id="{E0AADE81-989F-4F41-BD4A-2D26843C4D08}" type="datetime1">
              <a:rPr lang="en-US" sz="1800" smtClean="0"/>
              <a:pPr/>
              <a:t>11/28/2016</a:t>
            </a:fld>
            <a:endParaRPr lang="en-US" dirty="0"/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300037" name="Rectangle 5"/>
          <p:cNvSpPr>
            <a:spLocks noChangeArrowheads="1"/>
          </p:cNvSpPr>
          <p:nvPr/>
        </p:nvSpPr>
        <p:spPr bwMode="auto">
          <a:xfrm>
            <a:off x="5167890" y="1451254"/>
            <a:ext cx="3733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宋体" pitchFamily="2" charset="-122"/>
              </a:rPr>
              <a:t>Mood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+mj-lt"/>
                <a:ea typeface="宋体" pitchFamily="2" charset="-122"/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+mj-lt"/>
                <a:ea typeface="宋体" pitchFamily="2" charset="-122"/>
              </a:rPr>
              <a:t>labels for songs</a:t>
            </a:r>
          </a:p>
        </p:txBody>
      </p:sp>
      <p:pic>
        <p:nvPicPr>
          <p:cNvPr id="300038" name="Picture 6" descr="C:\Documents and Settings\Xiao\Desktop\album_clusters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864" y="1236662"/>
            <a:ext cx="4443412" cy="367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0039" name="Line 7"/>
          <p:cNvSpPr>
            <a:spLocks noChangeShapeType="1"/>
          </p:cNvSpPr>
          <p:nvPr/>
        </p:nvSpPr>
        <p:spPr bwMode="auto">
          <a:xfrm>
            <a:off x="97423" y="3492728"/>
            <a:ext cx="8915400" cy="0"/>
          </a:xfrm>
          <a:prstGeom prst="line">
            <a:avLst/>
          </a:prstGeom>
          <a:noFill/>
          <a:ln w="38100">
            <a:solidFill>
              <a:srgbClr val="FFBE3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-26402" y="3979862"/>
            <a:ext cx="6635750" cy="1570038"/>
            <a:chOff x="44" y="3168"/>
            <a:chExt cx="4180" cy="989"/>
          </a:xfrm>
        </p:grpSpPr>
        <p:sp>
          <p:nvSpPr>
            <p:cNvPr id="300041" name="Rectangle 9"/>
            <p:cNvSpPr>
              <a:spLocks noChangeArrowheads="1"/>
            </p:cNvSpPr>
            <p:nvPr/>
          </p:nvSpPr>
          <p:spPr bwMode="auto">
            <a:xfrm>
              <a:off x="3766" y="3168"/>
              <a:ext cx="384" cy="624"/>
            </a:xfrm>
            <a:prstGeom prst="rect">
              <a:avLst/>
            </a:prstGeom>
            <a:noFill/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042" name="Rectangle 10"/>
            <p:cNvSpPr>
              <a:spLocks noChangeArrowheads="1"/>
            </p:cNvSpPr>
            <p:nvPr/>
          </p:nvSpPr>
          <p:spPr bwMode="auto">
            <a:xfrm>
              <a:off x="96" y="3168"/>
              <a:ext cx="384" cy="624"/>
            </a:xfrm>
            <a:prstGeom prst="rect">
              <a:avLst/>
            </a:prstGeom>
            <a:noFill/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043" name="Text Box 11"/>
            <p:cNvSpPr txBox="1">
              <a:spLocks noChangeArrowheads="1"/>
            </p:cNvSpPr>
            <p:nvPr/>
          </p:nvSpPr>
          <p:spPr bwMode="auto">
            <a:xfrm>
              <a:off x="44" y="3777"/>
              <a:ext cx="4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>
                  <a:solidFill>
                    <a:srgbClr val="FFBE3B"/>
                  </a:solidFill>
                  <a:latin typeface="Tahoma" pitchFamily="34" charset="0"/>
                </a:rPr>
                <a:t>C1</a:t>
              </a:r>
            </a:p>
          </p:txBody>
        </p:sp>
        <p:sp>
          <p:nvSpPr>
            <p:cNvPr id="300044" name="Text Box 12"/>
            <p:cNvSpPr txBox="1">
              <a:spLocks noChangeArrowheads="1"/>
            </p:cNvSpPr>
            <p:nvPr/>
          </p:nvSpPr>
          <p:spPr bwMode="auto">
            <a:xfrm>
              <a:off x="3740" y="3792"/>
              <a:ext cx="4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>
                  <a:solidFill>
                    <a:srgbClr val="FFBE3B"/>
                  </a:solidFill>
                  <a:latin typeface="Tahoma" pitchFamily="34" charset="0"/>
                </a:rPr>
                <a:t>C1</a:t>
              </a: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583198" y="3979862"/>
            <a:ext cx="7708900" cy="1552575"/>
            <a:chOff x="428" y="3168"/>
            <a:chExt cx="4856" cy="978"/>
          </a:xfrm>
        </p:grpSpPr>
        <p:sp>
          <p:nvSpPr>
            <p:cNvPr id="300046" name="Rectangle 14"/>
            <p:cNvSpPr>
              <a:spLocks noChangeArrowheads="1"/>
            </p:cNvSpPr>
            <p:nvPr/>
          </p:nvSpPr>
          <p:spPr bwMode="auto">
            <a:xfrm>
              <a:off x="4848" y="3168"/>
              <a:ext cx="347" cy="624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047" name="Rectangle 15"/>
            <p:cNvSpPr>
              <a:spLocks noChangeArrowheads="1"/>
            </p:cNvSpPr>
            <p:nvPr/>
          </p:nvSpPr>
          <p:spPr bwMode="auto">
            <a:xfrm>
              <a:off x="480" y="3168"/>
              <a:ext cx="347" cy="624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048" name="Text Box 16"/>
            <p:cNvSpPr txBox="1">
              <a:spLocks noChangeArrowheads="1"/>
            </p:cNvSpPr>
            <p:nvPr/>
          </p:nvSpPr>
          <p:spPr bwMode="auto">
            <a:xfrm>
              <a:off x="428" y="3781"/>
              <a:ext cx="4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>
                  <a:solidFill>
                    <a:schemeClr val="accent2"/>
                  </a:solidFill>
                  <a:latin typeface="Tahoma" pitchFamily="34" charset="0"/>
                </a:rPr>
                <a:t>C2</a:t>
              </a:r>
            </a:p>
          </p:txBody>
        </p:sp>
        <p:sp>
          <p:nvSpPr>
            <p:cNvPr id="300049" name="Text Box 17"/>
            <p:cNvSpPr txBox="1">
              <a:spLocks noChangeArrowheads="1"/>
            </p:cNvSpPr>
            <p:nvPr/>
          </p:nvSpPr>
          <p:spPr bwMode="auto">
            <a:xfrm>
              <a:off x="4800" y="3781"/>
              <a:ext cx="4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>
                  <a:solidFill>
                    <a:schemeClr val="accent2"/>
                  </a:solidFill>
                  <a:latin typeface="Tahoma" pitchFamily="34" charset="0"/>
                </a:rPr>
                <a:t>C2</a:t>
              </a:r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1562686" y="3979862"/>
            <a:ext cx="6019801" cy="1552575"/>
            <a:chOff x="1045" y="3168"/>
            <a:chExt cx="3792" cy="978"/>
          </a:xfrm>
        </p:grpSpPr>
        <p:sp>
          <p:nvSpPr>
            <p:cNvPr id="300051" name="Rectangle 19"/>
            <p:cNvSpPr>
              <a:spLocks noChangeArrowheads="1"/>
            </p:cNvSpPr>
            <p:nvPr/>
          </p:nvSpPr>
          <p:spPr bwMode="auto">
            <a:xfrm>
              <a:off x="4261" y="3168"/>
              <a:ext cx="576" cy="624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052" name="Rectangle 20"/>
            <p:cNvSpPr>
              <a:spLocks noChangeArrowheads="1"/>
            </p:cNvSpPr>
            <p:nvPr/>
          </p:nvSpPr>
          <p:spPr bwMode="auto">
            <a:xfrm>
              <a:off x="1045" y="3168"/>
              <a:ext cx="480" cy="624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053" name="Text Box 21"/>
            <p:cNvSpPr txBox="1">
              <a:spLocks noChangeArrowheads="1"/>
            </p:cNvSpPr>
            <p:nvPr/>
          </p:nvSpPr>
          <p:spPr bwMode="auto">
            <a:xfrm>
              <a:off x="1052" y="3781"/>
              <a:ext cx="4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>
                  <a:solidFill>
                    <a:schemeClr val="accent1"/>
                  </a:solidFill>
                  <a:latin typeface="Tahoma" pitchFamily="34" charset="0"/>
                </a:rPr>
                <a:t>C3</a:t>
              </a:r>
            </a:p>
          </p:txBody>
        </p:sp>
        <p:sp>
          <p:nvSpPr>
            <p:cNvPr id="300054" name="Text Box 22"/>
            <p:cNvSpPr txBox="1">
              <a:spLocks noChangeArrowheads="1"/>
            </p:cNvSpPr>
            <p:nvPr/>
          </p:nvSpPr>
          <p:spPr bwMode="auto">
            <a:xfrm>
              <a:off x="4316" y="3781"/>
              <a:ext cx="4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>
                  <a:solidFill>
                    <a:schemeClr val="accent1"/>
                  </a:solidFill>
                  <a:latin typeface="Tahoma" pitchFamily="34" charset="0"/>
                </a:rPr>
                <a:t>C3</a:t>
              </a:r>
            </a:p>
          </p:txBody>
        </p:sp>
      </p:grp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2359611" y="3979862"/>
            <a:ext cx="2954337" cy="1558925"/>
            <a:chOff x="1547" y="3168"/>
            <a:chExt cx="1861" cy="982"/>
          </a:xfrm>
        </p:grpSpPr>
        <p:sp>
          <p:nvSpPr>
            <p:cNvPr id="300056" name="Rectangle 24"/>
            <p:cNvSpPr>
              <a:spLocks noChangeArrowheads="1"/>
            </p:cNvSpPr>
            <p:nvPr/>
          </p:nvSpPr>
          <p:spPr bwMode="auto">
            <a:xfrm>
              <a:off x="2928" y="3168"/>
              <a:ext cx="480" cy="624"/>
            </a:xfrm>
            <a:prstGeom prst="rect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057" name="Rectangle 25"/>
            <p:cNvSpPr>
              <a:spLocks noChangeArrowheads="1"/>
            </p:cNvSpPr>
            <p:nvPr/>
          </p:nvSpPr>
          <p:spPr bwMode="auto">
            <a:xfrm>
              <a:off x="1547" y="3168"/>
              <a:ext cx="528" cy="624"/>
            </a:xfrm>
            <a:prstGeom prst="rect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058" name="Text Box 26"/>
            <p:cNvSpPr txBox="1">
              <a:spLocks noChangeArrowheads="1"/>
            </p:cNvSpPr>
            <p:nvPr/>
          </p:nvSpPr>
          <p:spPr bwMode="auto">
            <a:xfrm>
              <a:off x="1580" y="3785"/>
              <a:ext cx="4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>
                  <a:solidFill>
                    <a:schemeClr val="hlink"/>
                  </a:solidFill>
                  <a:latin typeface="Tahoma" pitchFamily="34" charset="0"/>
                </a:rPr>
                <a:t>C4</a:t>
              </a:r>
            </a:p>
          </p:txBody>
        </p:sp>
        <p:sp>
          <p:nvSpPr>
            <p:cNvPr id="300059" name="Text Box 27"/>
            <p:cNvSpPr txBox="1">
              <a:spLocks noChangeArrowheads="1"/>
            </p:cNvSpPr>
            <p:nvPr/>
          </p:nvSpPr>
          <p:spPr bwMode="auto">
            <a:xfrm>
              <a:off x="2924" y="3778"/>
              <a:ext cx="4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>
                  <a:solidFill>
                    <a:schemeClr val="hlink"/>
                  </a:solidFill>
                  <a:latin typeface="Tahoma" pitchFamily="34" charset="0"/>
                </a:rPr>
                <a:t>C4</a:t>
              </a:r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3402598" y="3979862"/>
            <a:ext cx="5721350" cy="1558925"/>
            <a:chOff x="2204" y="3168"/>
            <a:chExt cx="3604" cy="982"/>
          </a:xfrm>
        </p:grpSpPr>
        <p:sp>
          <p:nvSpPr>
            <p:cNvPr id="300061" name="Rectangle 29"/>
            <p:cNvSpPr>
              <a:spLocks noChangeArrowheads="1"/>
            </p:cNvSpPr>
            <p:nvPr/>
          </p:nvSpPr>
          <p:spPr bwMode="auto">
            <a:xfrm>
              <a:off x="5328" y="3168"/>
              <a:ext cx="432" cy="624"/>
            </a:xfrm>
            <a:prstGeom prst="rect">
              <a:avLst/>
            </a:pr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062" name="Rectangle 30"/>
            <p:cNvSpPr>
              <a:spLocks noChangeArrowheads="1"/>
            </p:cNvSpPr>
            <p:nvPr/>
          </p:nvSpPr>
          <p:spPr bwMode="auto">
            <a:xfrm>
              <a:off x="2230" y="3168"/>
              <a:ext cx="458" cy="624"/>
            </a:xfrm>
            <a:prstGeom prst="rect">
              <a:avLst/>
            </a:pr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063" name="Text Box 31"/>
            <p:cNvSpPr txBox="1">
              <a:spLocks noChangeArrowheads="1"/>
            </p:cNvSpPr>
            <p:nvPr/>
          </p:nvSpPr>
          <p:spPr bwMode="auto">
            <a:xfrm>
              <a:off x="2204" y="3785"/>
              <a:ext cx="4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>
                  <a:solidFill>
                    <a:srgbClr val="FF3300"/>
                  </a:solidFill>
                  <a:latin typeface="Tahoma" pitchFamily="34" charset="0"/>
                </a:rPr>
                <a:t>C5</a:t>
              </a:r>
            </a:p>
          </p:txBody>
        </p:sp>
        <p:sp>
          <p:nvSpPr>
            <p:cNvPr id="300064" name="Text Box 32"/>
            <p:cNvSpPr txBox="1">
              <a:spLocks noChangeArrowheads="1"/>
            </p:cNvSpPr>
            <p:nvPr/>
          </p:nvSpPr>
          <p:spPr bwMode="auto">
            <a:xfrm>
              <a:off x="5324" y="3778"/>
              <a:ext cx="4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>
                  <a:solidFill>
                    <a:srgbClr val="FF3300"/>
                  </a:solidFill>
                  <a:latin typeface="Tahoma" pitchFamily="34" charset="0"/>
                </a:rPr>
                <a:t>C5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23231" y="5602498"/>
            <a:ext cx="865777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/>
              <a:t>Hu</a:t>
            </a:r>
            <a:r>
              <a:rPr lang="en-US" sz="1600" dirty="0"/>
              <a:t>, X., &amp; </a:t>
            </a:r>
            <a:r>
              <a:rPr lang="en-US" sz="1600" dirty="0" err="1"/>
              <a:t>Downie</a:t>
            </a:r>
            <a:r>
              <a:rPr lang="en-US" sz="1600" dirty="0"/>
              <a:t>, J. S. (2007). Exploring Mood Metadata: Relationships with Genre, Artist and Usage Metadata. In </a:t>
            </a:r>
            <a:r>
              <a:rPr lang="en-US" sz="1600" i="1" dirty="0"/>
              <a:t>Proceedings of International Society for Music Information Retrieval Annual Conference.</a:t>
            </a:r>
          </a:p>
        </p:txBody>
      </p:sp>
    </p:spTree>
    <p:extLst>
      <p:ext uri="{BB962C8B-B14F-4D97-AF65-F5344CB8AC3E}">
        <p14:creationId xmlns:p14="http://schemas.microsoft.com/office/powerpoint/2010/main" val="291738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0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0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03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47918"/>
          </a:xfrm>
        </p:spPr>
        <p:txBody>
          <a:bodyPr>
            <a:noAutofit/>
          </a:bodyPr>
          <a:lstStyle/>
          <a:p>
            <a:r>
              <a:rPr lang="en-US" altLang="zh-CN" sz="4800" dirty="0">
                <a:ea typeface="宋体" pitchFamily="2" charset="-122"/>
              </a:rPr>
              <a:t>A Taxonomy of 5 Mood Clusters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78DF00F-F114-47B2-93F8-A11226D74179}" type="datetime1">
              <a:rPr lang="en-US" sz="1800" smtClean="0"/>
              <a:pPr/>
              <a:t>11/28/2016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302084" name="Text Box 4"/>
          <p:cNvSpPr txBox="1">
            <a:spLocks noChangeArrowheads="1"/>
          </p:cNvSpPr>
          <p:nvPr/>
        </p:nvSpPr>
        <p:spPr bwMode="auto">
          <a:xfrm>
            <a:off x="381000" y="1371600"/>
            <a:ext cx="9144000" cy="414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zh-CN" sz="2400" b="0" dirty="0">
                <a:solidFill>
                  <a:schemeClr val="tx1"/>
                </a:solidFill>
              </a:rPr>
              <a:t>Cluster_1: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zh-CN" sz="2400" b="0" dirty="0">
                <a:solidFill>
                  <a:schemeClr val="tx1"/>
                </a:solidFill>
              </a:rPr>
              <a:t>	</a:t>
            </a:r>
            <a:r>
              <a:rPr lang="en-US" altLang="zh-CN" sz="2400" b="0" dirty="0">
                <a:solidFill>
                  <a:schemeClr val="accent2"/>
                </a:solidFill>
              </a:rPr>
              <a:t>passionate, rousing, confident, boisterous, rowdy</a:t>
            </a:r>
            <a:r>
              <a:rPr lang="en-US" altLang="zh-CN" sz="2400" b="0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zh-CN" sz="2400" b="0" dirty="0">
                <a:solidFill>
                  <a:schemeClr val="tx1"/>
                </a:solidFill>
              </a:rPr>
              <a:t>Cluster_2: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zh-CN" sz="2400" b="0" dirty="0">
                <a:solidFill>
                  <a:schemeClr val="tx1"/>
                </a:solidFill>
              </a:rPr>
              <a:t>	</a:t>
            </a:r>
            <a:r>
              <a:rPr lang="en-US" altLang="zh-CN" sz="2400" b="0" dirty="0">
                <a:solidFill>
                  <a:schemeClr val="accent2"/>
                </a:solidFill>
              </a:rPr>
              <a:t>rollicking, cheerful, fun, sweet, amiable/good natured</a:t>
            </a:r>
            <a:r>
              <a:rPr lang="en-US" altLang="zh-CN" sz="2400" b="0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zh-CN" sz="2400" b="0" dirty="0">
                <a:solidFill>
                  <a:schemeClr val="tx1"/>
                </a:solidFill>
              </a:rPr>
              <a:t>Cluster_3: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zh-CN" sz="2400" b="0" dirty="0">
                <a:solidFill>
                  <a:schemeClr val="tx1"/>
                </a:solidFill>
              </a:rPr>
              <a:t>	</a:t>
            </a:r>
            <a:r>
              <a:rPr lang="en-US" altLang="zh-CN" sz="2400" b="0" dirty="0">
                <a:solidFill>
                  <a:schemeClr val="accent2"/>
                </a:solidFill>
              </a:rPr>
              <a:t>literate, poignant, wistful, bittersweet, autumnal, brooding</a:t>
            </a:r>
            <a:r>
              <a:rPr lang="en-US" altLang="zh-CN" sz="2400" b="0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zh-CN" sz="2400" b="0" dirty="0">
                <a:solidFill>
                  <a:schemeClr val="tx1"/>
                </a:solidFill>
              </a:rPr>
              <a:t>Cluster_4: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zh-CN" sz="2400" b="0" dirty="0">
                <a:solidFill>
                  <a:schemeClr val="tx1"/>
                </a:solidFill>
              </a:rPr>
              <a:t>	</a:t>
            </a:r>
            <a:r>
              <a:rPr lang="en-US" altLang="zh-CN" sz="2400" b="0" dirty="0">
                <a:solidFill>
                  <a:schemeClr val="accent2"/>
                </a:solidFill>
              </a:rPr>
              <a:t>humorous, silly, campy, quirky, whimsical, witty, wry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zh-CN" sz="2400" b="0" dirty="0">
                <a:solidFill>
                  <a:schemeClr val="tx1"/>
                </a:solidFill>
              </a:rPr>
              <a:t>Cluster_5: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zh-CN" sz="2400" b="0" dirty="0">
                <a:solidFill>
                  <a:schemeClr val="tx1"/>
                </a:solidFill>
              </a:rPr>
              <a:t>	</a:t>
            </a:r>
            <a:r>
              <a:rPr lang="en-US" altLang="zh-CN" sz="2400" b="0" dirty="0">
                <a:solidFill>
                  <a:schemeClr val="accent2"/>
                </a:solidFill>
              </a:rPr>
              <a:t>aggressive, fiery, tense/anxious, intense, volatile, visceral</a:t>
            </a:r>
            <a:r>
              <a:rPr lang="en-US" altLang="zh-CN" sz="2800" b="0" dirty="0">
                <a:solidFill>
                  <a:schemeClr val="tx1"/>
                </a:solidFill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95179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325" y="76200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5400"/>
            <a:ext cx="7886700" cy="4589733"/>
          </a:xfrm>
        </p:spPr>
        <p:txBody>
          <a:bodyPr>
            <a:normAutofit/>
          </a:bodyPr>
          <a:lstStyle/>
          <a:p>
            <a:r>
              <a:rPr lang="en-US" sz="2400" dirty="0"/>
              <a:t>Million Mile View of Machine Learning</a:t>
            </a:r>
          </a:p>
          <a:p>
            <a:pPr lvl="1"/>
            <a:r>
              <a:rPr lang="en-US" sz="2000" dirty="0"/>
              <a:t>Machine learning and Data Science</a:t>
            </a:r>
          </a:p>
          <a:p>
            <a:pPr lvl="1"/>
            <a:r>
              <a:rPr lang="en-US" sz="2000" dirty="0"/>
              <a:t>Supervised vs. unsupervised learning</a:t>
            </a:r>
          </a:p>
          <a:p>
            <a:pPr lvl="2"/>
            <a:r>
              <a:rPr lang="en-US" sz="1700" dirty="0"/>
              <a:t>Decision Tree; Support Vector Machines (SVM); K-Nearest Neighbor (</a:t>
            </a:r>
            <a:r>
              <a:rPr lang="en-US" sz="1700" dirty="0" err="1"/>
              <a:t>kNN</a:t>
            </a:r>
            <a:r>
              <a:rPr lang="en-US" sz="1700" dirty="0"/>
              <a:t>)</a:t>
            </a:r>
          </a:p>
          <a:p>
            <a:pPr lvl="1"/>
            <a:r>
              <a:rPr lang="en-US" sz="2000" dirty="0"/>
              <a:t>Experimentation</a:t>
            </a:r>
          </a:p>
          <a:p>
            <a:r>
              <a:rPr lang="en-US" sz="2400" dirty="0"/>
              <a:t>Friendly ML Tools:</a:t>
            </a:r>
          </a:p>
          <a:p>
            <a:pPr lvl="1"/>
            <a:r>
              <a:rPr lang="en-US" sz="2000" dirty="0"/>
              <a:t>Weka: Machine learning</a:t>
            </a:r>
          </a:p>
          <a:p>
            <a:pPr lvl="1"/>
            <a:r>
              <a:rPr lang="en-US" sz="2000" dirty="0" err="1"/>
              <a:t>RapidMiner</a:t>
            </a:r>
            <a:r>
              <a:rPr lang="en-US" sz="2000" dirty="0"/>
              <a:t>: Data mining</a:t>
            </a:r>
          </a:p>
          <a:p>
            <a:r>
              <a:rPr lang="en-US" sz="2400" dirty="0"/>
              <a:t>Case Studies</a:t>
            </a:r>
          </a:p>
          <a:p>
            <a:pPr lvl="1"/>
            <a:r>
              <a:rPr lang="en-US" sz="2000" dirty="0"/>
              <a:t>Audio Music Mood Classification Experiments (supervised)</a:t>
            </a:r>
          </a:p>
          <a:p>
            <a:pPr lvl="1"/>
            <a:r>
              <a:rPr lang="en-US" sz="2000" dirty="0"/>
              <a:t>Mood Label Clustering (unsupervised)</a:t>
            </a:r>
          </a:p>
          <a:p>
            <a:r>
              <a:rPr lang="en-US" sz="2400" dirty="0"/>
              <a:t>Wrap Up and Discussion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388403E-8056-4B54-843E-5778CB474BF1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22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162" y="152400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Examples of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Spam email detector</a:t>
            </a:r>
          </a:p>
          <a:p>
            <a:r>
              <a:rPr lang="en-US" dirty="0"/>
              <a:t>Recommender systems</a:t>
            </a:r>
          </a:p>
          <a:p>
            <a:r>
              <a:rPr lang="en-US" dirty="0"/>
              <a:t>Fraud detection</a:t>
            </a:r>
          </a:p>
          <a:p>
            <a:pPr marL="292100" indent="-292100"/>
            <a:r>
              <a:rPr lang="en-US" dirty="0"/>
              <a:t>Categorizing news stories as finance, weather, entertainment, sports, etc.</a:t>
            </a:r>
          </a:p>
          <a:p>
            <a:pPr marL="292100" indent="-292100"/>
            <a:r>
              <a:rPr lang="en-US" dirty="0"/>
              <a:t>Categorizing library materials by catalogs</a:t>
            </a:r>
          </a:p>
          <a:p>
            <a:pPr marL="292100" indent="-292100"/>
            <a:r>
              <a:rPr lang="en-US" dirty="0"/>
              <a:t>Categorizing music by mood</a:t>
            </a:r>
          </a:p>
          <a:p>
            <a:pPr marL="292100" indent="-292100"/>
            <a:r>
              <a:rPr lang="en-US" dirty="0"/>
              <a:t>Decide whether to play golf according to weather conditions</a:t>
            </a:r>
          </a:p>
          <a:p>
            <a:pPr marL="292100" indent="-292100"/>
            <a:r>
              <a:rPr lang="en-US" dirty="0"/>
              <a:t>Market segmentation</a:t>
            </a:r>
          </a:p>
          <a:p>
            <a:pPr marL="292100" indent="-292100"/>
            <a:r>
              <a:rPr lang="en-US" dirty="0"/>
              <a:t>Group library patrons into different clusters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388403E-8056-4B54-843E-5778CB474BF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366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458200" cy="839787"/>
          </a:xfrm>
        </p:spPr>
        <p:txBody>
          <a:bodyPr>
            <a:normAutofit/>
          </a:bodyPr>
          <a:lstStyle/>
          <a:p>
            <a:r>
              <a:rPr lang="en-US" sz="5400" dirty="0"/>
              <a:t>Most Important Take-</a:t>
            </a:r>
            <a:r>
              <a:rPr lang="en-US" sz="5400" dirty="0" err="1"/>
              <a:t>Aways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02163"/>
          </a:xfrm>
        </p:spPr>
        <p:txBody>
          <a:bodyPr>
            <a:normAutofit/>
          </a:bodyPr>
          <a:lstStyle/>
          <a:p>
            <a:r>
              <a:rPr lang="en-US" sz="2400" dirty="0">
                <a:sym typeface="Wingdings" panose="05000000000000000000" pitchFamily="2" charset="2"/>
              </a:rPr>
              <a:t>Be fearless and have fun</a:t>
            </a:r>
            <a:endParaRPr lang="en-US" sz="2400" b="1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Think spreadsheet for your data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A row for each thing in world you are interested in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One column to label the things in world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X number of columns for each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FEATURE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For SUPERVISED ML one more column with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GROUNDTRUTH</a:t>
            </a:r>
          </a:p>
          <a:p>
            <a:r>
              <a:rPr lang="en-US" sz="2400" dirty="0">
                <a:sym typeface="Wingdings" panose="05000000000000000000" pitchFamily="2" charset="2"/>
              </a:rPr>
              <a:t>No magic feature set</a:t>
            </a:r>
          </a:p>
          <a:p>
            <a:r>
              <a:rPr lang="en-US" sz="2400" dirty="0">
                <a:sym typeface="Wingdings" panose="05000000000000000000" pitchFamily="2" charset="2"/>
              </a:rPr>
              <a:t>More data is better!</a:t>
            </a:r>
          </a:p>
          <a:p>
            <a:r>
              <a:rPr lang="en-US" sz="2400" dirty="0">
                <a:sym typeface="Wingdings" panose="05000000000000000000" pitchFamily="2" charset="2"/>
              </a:rPr>
              <a:t>N-fold to separate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TRAIN</a:t>
            </a:r>
            <a:r>
              <a:rPr lang="en-US" sz="2400" dirty="0">
                <a:sym typeface="Wingdings" panose="05000000000000000000" pitchFamily="2" charset="2"/>
              </a:rPr>
              <a:t> and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TEST</a:t>
            </a:r>
            <a:r>
              <a:rPr lang="en-US" sz="2400" dirty="0">
                <a:sym typeface="Wingdings" panose="05000000000000000000" pitchFamily="2" charset="2"/>
              </a:rPr>
              <a:t> data</a:t>
            </a:r>
          </a:p>
          <a:p>
            <a:r>
              <a:rPr lang="en-US" sz="2400" dirty="0">
                <a:sym typeface="Wingdings" panose="05000000000000000000" pitchFamily="2" charset="2"/>
              </a:rPr>
              <a:t>Supervised vs. Unsupervised</a:t>
            </a:r>
          </a:p>
          <a:p>
            <a:r>
              <a:rPr lang="en-US" sz="2400" dirty="0">
                <a:sym typeface="Wingdings" panose="05000000000000000000" pitchFamily="2" charset="2"/>
              </a:rPr>
              <a:t>Stay tuned for labs with more interesting cases 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388403E-8056-4B54-843E-5778CB474BF1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2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2224" y="0"/>
            <a:ext cx="8229600" cy="1600200"/>
          </a:xfrm>
        </p:spPr>
        <p:txBody>
          <a:bodyPr>
            <a:normAutofit/>
          </a:bodyPr>
          <a:lstStyle/>
          <a:p>
            <a:r>
              <a:rPr lang="en-US" sz="4800" dirty="0"/>
              <a:t>Machine Learning in One Slide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</p:spPr>
        <p:txBody>
          <a:bodyPr/>
          <a:lstStyle/>
          <a:p>
            <a:fld id="{0BECCB69-8C9D-42C2-AC67-1B4CD57CE4CA}" type="slidenum">
              <a:rPr lang="en-US"/>
              <a:pPr/>
              <a:t>7</a:t>
            </a:fld>
            <a:endParaRPr lang="en-US"/>
          </a:p>
        </p:txBody>
      </p:sp>
      <p:pic>
        <p:nvPicPr>
          <p:cNvPr id="148483" name="Picture 3" descr="classificationFigure.jpg                                       000159BD&#10;Blancmange                     B8438252: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9068" y="1752600"/>
            <a:ext cx="8472488" cy="3365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8911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33412" y="304800"/>
            <a:ext cx="8229600" cy="1066800"/>
          </a:xfrm>
        </p:spPr>
        <p:txBody>
          <a:bodyPr>
            <a:noAutofit/>
          </a:bodyPr>
          <a:lstStyle/>
          <a:p>
            <a:r>
              <a:rPr lang="en-US" sz="4400" dirty="0"/>
              <a:t>Supervised vs. Unsupervised Learning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725341" y="1920875"/>
            <a:ext cx="3817937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</a:rPr>
              <a:t>Unsupervised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Choose distance metric (e.g., Euclidian distance)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Choose (or don’t) number of classes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Partition into classes that minimize within-class distance and maximize between-class distance</a:t>
            </a:r>
          </a:p>
        </p:txBody>
      </p:sp>
      <p:sp>
        <p:nvSpPr>
          <p:cNvPr id="151556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457200" y="1979706"/>
            <a:ext cx="3817938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</a:rPr>
              <a:t>Supervised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Manually label a subset of the data objects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Use those class labels to “train” a machine learning algorithm: GROUNDTRUTH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Train/Test experiments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</p:spPr>
        <p:txBody>
          <a:bodyPr/>
          <a:lstStyle/>
          <a:p>
            <a:fld id="{6C20014F-FA19-47E2-9C60-3C1E1980FCF4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54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9887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Common Methods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5256212" y="1612760"/>
            <a:ext cx="4040188" cy="609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Unsupervised</a:t>
            </a:r>
          </a:p>
        </p:txBody>
      </p:sp>
      <p:sp>
        <p:nvSpPr>
          <p:cNvPr id="15" name="Content Placeholder 5"/>
          <p:cNvSpPr>
            <a:spLocks noGrp="1"/>
          </p:cNvSpPr>
          <p:nvPr>
            <p:ph sz="half" idx="2"/>
          </p:nvPr>
        </p:nvSpPr>
        <p:spPr>
          <a:xfrm>
            <a:off x="4646612" y="2225408"/>
            <a:ext cx="4041648" cy="3913632"/>
          </a:xfrm>
        </p:spPr>
        <p:txBody>
          <a:bodyPr>
            <a:normAutofit/>
          </a:bodyPr>
          <a:lstStyle/>
          <a:p>
            <a:r>
              <a:rPr lang="en-US" sz="2400" dirty="0"/>
              <a:t>K-means clustering</a:t>
            </a:r>
          </a:p>
          <a:p>
            <a:r>
              <a:rPr lang="en-US" sz="2400" dirty="0"/>
              <a:t>Mixture model clustering</a:t>
            </a:r>
          </a:p>
          <a:p>
            <a:r>
              <a:rPr lang="en-US" sz="2400" dirty="0"/>
              <a:t>Hierarchical clustering</a:t>
            </a:r>
          </a:p>
          <a:p>
            <a:r>
              <a:rPr lang="en-US" sz="2400" dirty="0"/>
              <a:t>Matrix factorizations</a:t>
            </a:r>
          </a:p>
          <a:p>
            <a:r>
              <a:rPr lang="en-US" sz="2400" dirty="0"/>
              <a:t>….</a:t>
            </a:r>
          </a:p>
          <a:p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914400" y="1612760"/>
            <a:ext cx="4041775" cy="609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Supervised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09600" y="2225853"/>
            <a:ext cx="4041648" cy="3913187"/>
          </a:xfrm>
        </p:spPr>
        <p:txBody>
          <a:bodyPr>
            <a:normAutofit/>
          </a:bodyPr>
          <a:lstStyle/>
          <a:p>
            <a:r>
              <a:rPr lang="en-US" sz="2400" dirty="0"/>
              <a:t>Decision trees</a:t>
            </a:r>
          </a:p>
          <a:p>
            <a:r>
              <a:rPr lang="en-US" sz="2400" dirty="0"/>
              <a:t>Random forests</a:t>
            </a:r>
          </a:p>
          <a:p>
            <a:r>
              <a:rPr lang="en-US" sz="2400" dirty="0"/>
              <a:t>Support vector machines</a:t>
            </a:r>
          </a:p>
          <a:p>
            <a:r>
              <a:rPr lang="en-US" sz="2400" dirty="0"/>
              <a:t>Bayesian</a:t>
            </a:r>
          </a:p>
          <a:p>
            <a:r>
              <a:rPr lang="en-US" sz="2400" dirty="0"/>
              <a:t>Neural networks</a:t>
            </a:r>
          </a:p>
          <a:p>
            <a:r>
              <a:rPr lang="en-US" sz="2400" dirty="0"/>
              <a:t>Nearest neighbor</a:t>
            </a:r>
          </a:p>
          <a:p>
            <a:r>
              <a:rPr lang="en-US" sz="2400" dirty="0"/>
              <a:t>…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582025" y="6356350"/>
            <a:ext cx="5619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F5E6EBB-A807-4DBC-8AD8-AF68A9623F0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28600" y="2222360"/>
            <a:ext cx="3124200" cy="44464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28599" y="3060560"/>
            <a:ext cx="4113085" cy="44464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28600" y="4343400"/>
            <a:ext cx="4113085" cy="44464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545267" y="3052318"/>
            <a:ext cx="4113085" cy="44464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7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AutumnInstitute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TRC_EF_Lab" id="{4B9F418A-E120-42C6-BCA0-913FF21A7268}" vid="{8C0D1A39-FDA1-4EF5-B2D1-AE3EBFBD68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AutumnInstituteTemplate</Template>
  <TotalTime>10259</TotalTime>
  <Words>3199</Words>
  <Application>Microsoft Office PowerPoint</Application>
  <PresentationFormat>On-screen Show (4:3)</PresentationFormat>
  <Paragraphs>871</Paragraphs>
  <Slides>60</Slides>
  <Notes>22</Notes>
  <HiddenSlides>0</HiddenSlides>
  <MMClips>6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60</vt:i4>
      </vt:variant>
    </vt:vector>
  </HeadingPairs>
  <TitlesOfParts>
    <vt:vector size="77" baseType="lpstr">
      <vt:lpstr>DengXian</vt:lpstr>
      <vt:lpstr>Franklin Gothic Book Regular</vt:lpstr>
      <vt:lpstr>Monotype Sorts</vt:lpstr>
      <vt:lpstr>宋体</vt:lpstr>
      <vt:lpstr>Arial</vt:lpstr>
      <vt:lpstr>Calibri</vt:lpstr>
      <vt:lpstr>Calibri Light</vt:lpstr>
      <vt:lpstr>Courier New</vt:lpstr>
      <vt:lpstr>Franklin Gothic Book</vt:lpstr>
      <vt:lpstr>Tahoma</vt:lpstr>
      <vt:lpstr>Times New Roman</vt:lpstr>
      <vt:lpstr>Wingdings</vt:lpstr>
      <vt:lpstr>AutumnInstituteTemplate</vt:lpstr>
      <vt:lpstr>Equation</vt:lpstr>
      <vt:lpstr>VISIO</vt:lpstr>
      <vt:lpstr>Document</vt:lpstr>
      <vt:lpstr>Visio</vt:lpstr>
      <vt:lpstr>Quick and Painless Introduction to  Machine Learning </vt:lpstr>
      <vt:lpstr>DocD’s Life: A Bunch of Acronyms</vt:lpstr>
      <vt:lpstr>Dr. Hu: A Graph</vt:lpstr>
      <vt:lpstr>Agenda</vt:lpstr>
      <vt:lpstr>Machine Learning and Data Science</vt:lpstr>
      <vt:lpstr>Examples of ML</vt:lpstr>
      <vt:lpstr>Machine Learning in One Slide</vt:lpstr>
      <vt:lpstr>Supervised vs. Unsupervised Learning</vt:lpstr>
      <vt:lpstr>Common Methods</vt:lpstr>
      <vt:lpstr>Input Data: Supervised</vt:lpstr>
      <vt:lpstr>Input Data: Unsupervised</vt:lpstr>
      <vt:lpstr>Classification Methods</vt:lpstr>
      <vt:lpstr>Illustrating Classification Task</vt:lpstr>
      <vt:lpstr>What is a Decision Tree? </vt:lpstr>
      <vt:lpstr>An Example of Decision Tree</vt:lpstr>
      <vt:lpstr>Decision Tree Classification Task</vt:lpstr>
      <vt:lpstr>Apply Model to Test Data</vt:lpstr>
      <vt:lpstr>Decision Trees as Classifiers</vt:lpstr>
      <vt:lpstr>Support Vector Machines</vt:lpstr>
      <vt:lpstr>Support Vector Machines</vt:lpstr>
      <vt:lpstr>Support Vector Machines</vt:lpstr>
      <vt:lpstr>Support Vectors</vt:lpstr>
      <vt:lpstr>Nonlinear Support Vector Machines</vt:lpstr>
      <vt:lpstr>Nonlinear Support Vector Machines</vt:lpstr>
      <vt:lpstr>SVMs as Classifiers</vt:lpstr>
      <vt:lpstr>k-NN: Instance-based learning</vt:lpstr>
      <vt:lpstr>K-Nearest Neighbor (k-NN)</vt:lpstr>
      <vt:lpstr>kNN as classifier</vt:lpstr>
      <vt:lpstr>Experimentation</vt:lpstr>
      <vt:lpstr>Partition Data Into Training and Test Sets</vt:lpstr>
      <vt:lpstr>Cross-Validation (CV)</vt:lpstr>
      <vt:lpstr>3-Fold Example</vt:lpstr>
      <vt:lpstr>3-Fold Example</vt:lpstr>
      <vt:lpstr>3-Fold Example</vt:lpstr>
      <vt:lpstr>About Our Tools</vt:lpstr>
      <vt:lpstr>Case Study 1</vt:lpstr>
      <vt:lpstr>About our Mood Data</vt:lpstr>
      <vt:lpstr>Mood Clusters</vt:lpstr>
      <vt:lpstr>What are the Features?</vt:lpstr>
      <vt:lpstr>Digital Music Audio Processing</vt:lpstr>
      <vt:lpstr>Music Digital Audio</vt:lpstr>
      <vt:lpstr>Audio: Two Domain Problem</vt:lpstr>
      <vt:lpstr>Our Hero</vt:lpstr>
      <vt:lpstr>From Wave to Data</vt:lpstr>
      <vt:lpstr>Classification Results (1)</vt:lpstr>
      <vt:lpstr>Classification Results (2)</vt:lpstr>
      <vt:lpstr>Case Study 2</vt:lpstr>
      <vt:lpstr>Editorial Mood Labels on allmusic.com</vt:lpstr>
      <vt:lpstr>PowerPoint Presentation</vt:lpstr>
      <vt:lpstr>Distance between Labels</vt:lpstr>
      <vt:lpstr>Distance between Two Data Samples</vt:lpstr>
      <vt:lpstr>Distance between Two Data Samples</vt:lpstr>
      <vt:lpstr>Unsupervised Learning: Clustering</vt:lpstr>
      <vt:lpstr>Unsupervised Learning: Clustering</vt:lpstr>
      <vt:lpstr>Partitional Clustering</vt:lpstr>
      <vt:lpstr>Hierarchical Clustering</vt:lpstr>
      <vt:lpstr>Mood Label Clustering</vt:lpstr>
      <vt:lpstr>A Taxonomy of 5 Mood Clusters</vt:lpstr>
      <vt:lpstr>Agenda</vt:lpstr>
      <vt:lpstr>Most Important Take-Aways</vt:lpstr>
    </vt:vector>
  </TitlesOfParts>
  <Company>GSLIS 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NEMA 2007</dc:title>
  <dc:creator>jdownie</dc:creator>
  <cp:lastModifiedBy>xiao hu</cp:lastModifiedBy>
  <cp:revision>171</cp:revision>
  <dcterms:created xsi:type="dcterms:W3CDTF">2006-10-10T21:03:47Z</dcterms:created>
  <dcterms:modified xsi:type="dcterms:W3CDTF">2016-11-28T07:06:59Z</dcterms:modified>
</cp:coreProperties>
</file>